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webextensions/webextension2.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82" r:id="rId5"/>
    <p:sldId id="271" r:id="rId6"/>
    <p:sldId id="272" r:id="rId7"/>
    <p:sldId id="283" r:id="rId8"/>
    <p:sldId id="285" r:id="rId9"/>
    <p:sldId id="284" r:id="rId10"/>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5C9"/>
    <a:srgbClr val="D17B5C"/>
    <a:srgbClr val="25375D"/>
    <a:srgbClr val="006AAE"/>
    <a:srgbClr val="18BFDE"/>
    <a:srgbClr val="9DB23B"/>
    <a:srgbClr val="29B458"/>
    <a:srgbClr val="009075"/>
    <a:srgbClr val="065D49"/>
    <a:srgbClr val="8A252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6D9F66E-5EB9-4882-86FB-DCBF35E3C3E4}" styleName="Estilo medio 4 - Énfasis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67"/>
  </p:normalViewPr>
  <p:slideViewPr>
    <p:cSldViewPr snapToGrid="0">
      <p:cViewPr varScale="1">
        <p:scale>
          <a:sx n="61" d="100"/>
          <a:sy n="61" d="100"/>
        </p:scale>
        <p:origin x="99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D18F572-4461-4247-9B70-A0127B3F8E44}" type="doc">
      <dgm:prSet loTypeId="urn:microsoft.com/office/officeart/2005/8/layout/chevron1" loCatId="" qsTypeId="urn:microsoft.com/office/officeart/2005/8/quickstyle/simple1" qsCatId="simple" csTypeId="urn:microsoft.com/office/officeart/2005/8/colors/colorful1" csCatId="colorful" phldr="1"/>
      <dgm:spPr/>
    </dgm:pt>
    <dgm:pt modelId="{BA68DD00-EA75-864B-82F1-8153B79875E5}">
      <dgm:prSet phldrT="[Texto]"/>
      <dgm:spPr/>
      <dgm:t>
        <a:bodyPr/>
        <a:lstStyle/>
        <a:p>
          <a:r>
            <a:rPr lang="es-MX" dirty="0"/>
            <a:t>Baja de calidad</a:t>
          </a:r>
        </a:p>
        <a:p>
          <a:r>
            <a:rPr lang="es-MX" dirty="0"/>
            <a:t>Variedad no adecuada</a:t>
          </a:r>
        </a:p>
        <a:p>
          <a:r>
            <a:rPr lang="es-MX" dirty="0"/>
            <a:t>Costos altos</a:t>
          </a:r>
        </a:p>
        <a:p>
          <a:r>
            <a:rPr lang="es-MX" dirty="0"/>
            <a:t>Nuevas exigencias</a:t>
          </a:r>
        </a:p>
      </dgm:t>
    </dgm:pt>
    <dgm:pt modelId="{2EEA11D9-1013-4744-B7CE-49A93308A1AF}" type="parTrans" cxnId="{09D3FECD-5893-ED4E-AA80-0434EC614F71}">
      <dgm:prSet/>
      <dgm:spPr/>
      <dgm:t>
        <a:bodyPr/>
        <a:lstStyle/>
        <a:p>
          <a:endParaRPr lang="es-MX"/>
        </a:p>
      </dgm:t>
    </dgm:pt>
    <dgm:pt modelId="{9506A1EE-1168-434C-A168-DDB3DF4AD83E}" type="sibTrans" cxnId="{09D3FECD-5893-ED4E-AA80-0434EC614F71}">
      <dgm:prSet/>
      <dgm:spPr/>
      <dgm:t>
        <a:bodyPr/>
        <a:lstStyle/>
        <a:p>
          <a:endParaRPr lang="es-MX"/>
        </a:p>
      </dgm:t>
    </dgm:pt>
    <dgm:pt modelId="{8CD15F10-DF55-EB4E-B1CF-55ABAA714A2C}">
      <dgm:prSet phldrT="[Texto]"/>
      <dgm:spPr>
        <a:solidFill>
          <a:srgbClr val="FF0000"/>
        </a:solidFill>
      </dgm:spPr>
      <dgm:t>
        <a:bodyPr/>
        <a:lstStyle/>
        <a:p>
          <a:r>
            <a:rPr lang="es-MX" b="1" dirty="0">
              <a:solidFill>
                <a:srgbClr val="FFFF00"/>
              </a:solidFill>
            </a:rPr>
            <a:t>PROBLEMA:</a:t>
          </a:r>
        </a:p>
        <a:p>
          <a:r>
            <a:rPr lang="es-MX" b="1" dirty="0">
              <a:solidFill>
                <a:srgbClr val="FFFF00"/>
              </a:solidFill>
            </a:rPr>
            <a:t>MERCADO MÁS EXIGENTE</a:t>
          </a:r>
        </a:p>
      </dgm:t>
    </dgm:pt>
    <dgm:pt modelId="{9B32DA1F-9965-4A41-82B3-554734933181}" type="parTrans" cxnId="{0CF989F4-C5F0-0B47-8E57-44C11BA0DB01}">
      <dgm:prSet/>
      <dgm:spPr/>
      <dgm:t>
        <a:bodyPr/>
        <a:lstStyle/>
        <a:p>
          <a:endParaRPr lang="es-MX"/>
        </a:p>
      </dgm:t>
    </dgm:pt>
    <dgm:pt modelId="{2D0B8696-5368-A345-B2AD-081931D76CD7}" type="sibTrans" cxnId="{0CF989F4-C5F0-0B47-8E57-44C11BA0DB01}">
      <dgm:prSet/>
      <dgm:spPr/>
      <dgm:t>
        <a:bodyPr/>
        <a:lstStyle/>
        <a:p>
          <a:endParaRPr lang="es-MX"/>
        </a:p>
      </dgm:t>
    </dgm:pt>
    <dgm:pt modelId="{588F3C23-50A8-A443-95C3-267A53B564F9}">
      <dgm:prSet phldrT="[Texto]"/>
      <dgm:spPr/>
      <dgm:t>
        <a:bodyPr/>
        <a:lstStyle/>
        <a:p>
          <a:r>
            <a:rPr lang="es-MX" dirty="0"/>
            <a:t>Resultado negativos del negocio</a:t>
          </a:r>
        </a:p>
      </dgm:t>
    </dgm:pt>
    <dgm:pt modelId="{457EE7A1-D216-9F42-90D5-A918867EB2E1}" type="parTrans" cxnId="{B49ADB82-D822-EF47-BFE9-792393E571F7}">
      <dgm:prSet/>
      <dgm:spPr/>
      <dgm:t>
        <a:bodyPr/>
        <a:lstStyle/>
        <a:p>
          <a:endParaRPr lang="es-MX"/>
        </a:p>
      </dgm:t>
    </dgm:pt>
    <dgm:pt modelId="{BEEDA8CA-91B2-7049-900E-EC5D216ABD3E}" type="sibTrans" cxnId="{B49ADB82-D822-EF47-BFE9-792393E571F7}">
      <dgm:prSet/>
      <dgm:spPr/>
      <dgm:t>
        <a:bodyPr/>
        <a:lstStyle/>
        <a:p>
          <a:endParaRPr lang="es-MX"/>
        </a:p>
      </dgm:t>
    </dgm:pt>
    <dgm:pt modelId="{DF8E2C5F-FECE-3B45-B624-5DA785834510}" type="pres">
      <dgm:prSet presAssocID="{ED18F572-4461-4247-9B70-A0127B3F8E44}" presName="Name0" presStyleCnt="0">
        <dgm:presLayoutVars>
          <dgm:dir/>
          <dgm:animLvl val="lvl"/>
          <dgm:resizeHandles val="exact"/>
        </dgm:presLayoutVars>
      </dgm:prSet>
      <dgm:spPr/>
    </dgm:pt>
    <dgm:pt modelId="{CA4D6044-4335-8241-8941-126AA6D9D3EE}" type="pres">
      <dgm:prSet presAssocID="{BA68DD00-EA75-864B-82F1-8153B79875E5}" presName="parTxOnly" presStyleLbl="node1" presStyleIdx="0" presStyleCnt="3">
        <dgm:presLayoutVars>
          <dgm:chMax val="0"/>
          <dgm:chPref val="0"/>
          <dgm:bulletEnabled val="1"/>
        </dgm:presLayoutVars>
      </dgm:prSet>
      <dgm:spPr/>
    </dgm:pt>
    <dgm:pt modelId="{4511222B-D41A-E044-AB00-560AA7A76603}" type="pres">
      <dgm:prSet presAssocID="{9506A1EE-1168-434C-A168-DDB3DF4AD83E}" presName="parTxOnlySpace" presStyleCnt="0"/>
      <dgm:spPr/>
    </dgm:pt>
    <dgm:pt modelId="{E66062B0-BA62-4B4C-A77E-AEC12EA42031}" type="pres">
      <dgm:prSet presAssocID="{8CD15F10-DF55-EB4E-B1CF-55ABAA714A2C}" presName="parTxOnly" presStyleLbl="node1" presStyleIdx="1" presStyleCnt="3">
        <dgm:presLayoutVars>
          <dgm:chMax val="0"/>
          <dgm:chPref val="0"/>
          <dgm:bulletEnabled val="1"/>
        </dgm:presLayoutVars>
      </dgm:prSet>
      <dgm:spPr/>
    </dgm:pt>
    <dgm:pt modelId="{60DFAB6E-413B-F64C-838B-DA4AA18D891F}" type="pres">
      <dgm:prSet presAssocID="{2D0B8696-5368-A345-B2AD-081931D76CD7}" presName="parTxOnlySpace" presStyleCnt="0"/>
      <dgm:spPr/>
    </dgm:pt>
    <dgm:pt modelId="{6013EBEC-67B6-EC4C-A614-388E82F81993}" type="pres">
      <dgm:prSet presAssocID="{588F3C23-50A8-A443-95C3-267A53B564F9}" presName="parTxOnly" presStyleLbl="node1" presStyleIdx="2" presStyleCnt="3">
        <dgm:presLayoutVars>
          <dgm:chMax val="0"/>
          <dgm:chPref val="0"/>
          <dgm:bulletEnabled val="1"/>
        </dgm:presLayoutVars>
      </dgm:prSet>
      <dgm:spPr/>
    </dgm:pt>
  </dgm:ptLst>
  <dgm:cxnLst>
    <dgm:cxn modelId="{BDE50906-F541-4546-8F2B-552944DDEA75}" type="presOf" srcId="{ED18F572-4461-4247-9B70-A0127B3F8E44}" destId="{DF8E2C5F-FECE-3B45-B624-5DA785834510}" srcOrd="0" destOrd="0" presId="urn:microsoft.com/office/officeart/2005/8/layout/chevron1"/>
    <dgm:cxn modelId="{0810375A-A4DE-CA4A-920A-A38D786F3442}" type="presOf" srcId="{588F3C23-50A8-A443-95C3-267A53B564F9}" destId="{6013EBEC-67B6-EC4C-A614-388E82F81993}" srcOrd="0" destOrd="0" presId="urn:microsoft.com/office/officeart/2005/8/layout/chevron1"/>
    <dgm:cxn modelId="{B49ADB82-D822-EF47-BFE9-792393E571F7}" srcId="{ED18F572-4461-4247-9B70-A0127B3F8E44}" destId="{588F3C23-50A8-A443-95C3-267A53B564F9}" srcOrd="2" destOrd="0" parTransId="{457EE7A1-D216-9F42-90D5-A918867EB2E1}" sibTransId="{BEEDA8CA-91B2-7049-900E-EC5D216ABD3E}"/>
    <dgm:cxn modelId="{FF3E8B85-859A-3C46-B783-86EC3B17D946}" type="presOf" srcId="{8CD15F10-DF55-EB4E-B1CF-55ABAA714A2C}" destId="{E66062B0-BA62-4B4C-A77E-AEC12EA42031}" srcOrd="0" destOrd="0" presId="urn:microsoft.com/office/officeart/2005/8/layout/chevron1"/>
    <dgm:cxn modelId="{0F013CB2-25C0-2549-8C5C-A6CD59A04242}" type="presOf" srcId="{BA68DD00-EA75-864B-82F1-8153B79875E5}" destId="{CA4D6044-4335-8241-8941-126AA6D9D3EE}" srcOrd="0" destOrd="0" presId="urn:microsoft.com/office/officeart/2005/8/layout/chevron1"/>
    <dgm:cxn modelId="{09D3FECD-5893-ED4E-AA80-0434EC614F71}" srcId="{ED18F572-4461-4247-9B70-A0127B3F8E44}" destId="{BA68DD00-EA75-864B-82F1-8153B79875E5}" srcOrd="0" destOrd="0" parTransId="{2EEA11D9-1013-4744-B7CE-49A93308A1AF}" sibTransId="{9506A1EE-1168-434C-A168-DDB3DF4AD83E}"/>
    <dgm:cxn modelId="{0CF989F4-C5F0-0B47-8E57-44C11BA0DB01}" srcId="{ED18F572-4461-4247-9B70-A0127B3F8E44}" destId="{8CD15F10-DF55-EB4E-B1CF-55ABAA714A2C}" srcOrd="1" destOrd="0" parTransId="{9B32DA1F-9965-4A41-82B3-554734933181}" sibTransId="{2D0B8696-5368-A345-B2AD-081931D76CD7}"/>
    <dgm:cxn modelId="{435E3A48-B29E-1548-AD80-DF3DB7BC7A91}" type="presParOf" srcId="{DF8E2C5F-FECE-3B45-B624-5DA785834510}" destId="{CA4D6044-4335-8241-8941-126AA6D9D3EE}" srcOrd="0" destOrd="0" presId="urn:microsoft.com/office/officeart/2005/8/layout/chevron1"/>
    <dgm:cxn modelId="{ECFB60C6-CBAE-3849-97D3-5406E4041B18}" type="presParOf" srcId="{DF8E2C5F-FECE-3B45-B624-5DA785834510}" destId="{4511222B-D41A-E044-AB00-560AA7A76603}" srcOrd="1" destOrd="0" presId="urn:microsoft.com/office/officeart/2005/8/layout/chevron1"/>
    <dgm:cxn modelId="{6A104F78-EA28-F345-9BD3-AEE664D41A6C}" type="presParOf" srcId="{DF8E2C5F-FECE-3B45-B624-5DA785834510}" destId="{E66062B0-BA62-4B4C-A77E-AEC12EA42031}" srcOrd="2" destOrd="0" presId="urn:microsoft.com/office/officeart/2005/8/layout/chevron1"/>
    <dgm:cxn modelId="{217255B7-56D2-4643-B884-30F53D49F417}" type="presParOf" srcId="{DF8E2C5F-FECE-3B45-B624-5DA785834510}" destId="{60DFAB6E-413B-F64C-838B-DA4AA18D891F}" srcOrd="3" destOrd="0" presId="urn:microsoft.com/office/officeart/2005/8/layout/chevron1"/>
    <dgm:cxn modelId="{B155B649-45C5-6E47-95CC-C0BF23E7F930}" type="presParOf" srcId="{DF8E2C5F-FECE-3B45-B624-5DA785834510}" destId="{6013EBEC-67B6-EC4C-A614-388E82F81993}" srcOrd="4"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4D6044-4335-8241-8941-126AA6D9D3EE}">
      <dsp:nvSpPr>
        <dsp:cNvPr id="0" name=""/>
        <dsp:cNvSpPr/>
      </dsp:nvSpPr>
      <dsp:spPr>
        <a:xfrm>
          <a:off x="2381" y="1321872"/>
          <a:ext cx="2901156" cy="1160462"/>
        </a:xfrm>
        <a:prstGeom prst="chevron">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s-MX" sz="1400" kern="1200" dirty="0"/>
            <a:t>Baja de calidad</a:t>
          </a:r>
        </a:p>
        <a:p>
          <a:pPr marL="0" lvl="0" indent="0" algn="ctr" defTabSz="622300">
            <a:lnSpc>
              <a:spcPct val="90000"/>
            </a:lnSpc>
            <a:spcBef>
              <a:spcPct val="0"/>
            </a:spcBef>
            <a:spcAft>
              <a:spcPct val="35000"/>
            </a:spcAft>
            <a:buNone/>
          </a:pPr>
          <a:r>
            <a:rPr lang="es-MX" sz="1400" kern="1200" dirty="0"/>
            <a:t>Variedad no adecuada</a:t>
          </a:r>
        </a:p>
        <a:p>
          <a:pPr marL="0" lvl="0" indent="0" algn="ctr" defTabSz="622300">
            <a:lnSpc>
              <a:spcPct val="90000"/>
            </a:lnSpc>
            <a:spcBef>
              <a:spcPct val="0"/>
            </a:spcBef>
            <a:spcAft>
              <a:spcPct val="35000"/>
            </a:spcAft>
            <a:buNone/>
          </a:pPr>
          <a:r>
            <a:rPr lang="es-MX" sz="1400" kern="1200" dirty="0"/>
            <a:t>Costos altos</a:t>
          </a:r>
        </a:p>
        <a:p>
          <a:pPr marL="0" lvl="0" indent="0" algn="ctr" defTabSz="622300">
            <a:lnSpc>
              <a:spcPct val="90000"/>
            </a:lnSpc>
            <a:spcBef>
              <a:spcPct val="0"/>
            </a:spcBef>
            <a:spcAft>
              <a:spcPct val="35000"/>
            </a:spcAft>
            <a:buNone/>
          </a:pPr>
          <a:r>
            <a:rPr lang="es-MX" sz="1400" kern="1200" dirty="0"/>
            <a:t>Nuevas exigencias</a:t>
          </a:r>
        </a:p>
      </dsp:txBody>
      <dsp:txXfrm>
        <a:off x="582612" y="1321872"/>
        <a:ext cx="1740694" cy="1160462"/>
      </dsp:txXfrm>
    </dsp:sp>
    <dsp:sp modelId="{E66062B0-BA62-4B4C-A77E-AEC12EA42031}">
      <dsp:nvSpPr>
        <dsp:cNvPr id="0" name=""/>
        <dsp:cNvSpPr/>
      </dsp:nvSpPr>
      <dsp:spPr>
        <a:xfrm>
          <a:off x="2613421" y="1321872"/>
          <a:ext cx="2901156" cy="1160462"/>
        </a:xfrm>
        <a:prstGeom prst="chevron">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s-MX" sz="1400" b="1" kern="1200" dirty="0">
              <a:solidFill>
                <a:srgbClr val="FFFF00"/>
              </a:solidFill>
            </a:rPr>
            <a:t>PROBLEMA:</a:t>
          </a:r>
        </a:p>
        <a:p>
          <a:pPr marL="0" lvl="0" indent="0" algn="ctr" defTabSz="622300">
            <a:lnSpc>
              <a:spcPct val="90000"/>
            </a:lnSpc>
            <a:spcBef>
              <a:spcPct val="0"/>
            </a:spcBef>
            <a:spcAft>
              <a:spcPct val="35000"/>
            </a:spcAft>
            <a:buNone/>
          </a:pPr>
          <a:r>
            <a:rPr lang="es-MX" sz="1400" b="1" kern="1200" dirty="0">
              <a:solidFill>
                <a:srgbClr val="FFFF00"/>
              </a:solidFill>
            </a:rPr>
            <a:t>MERCADO MÁS EXIGENTE</a:t>
          </a:r>
        </a:p>
      </dsp:txBody>
      <dsp:txXfrm>
        <a:off x="3193652" y="1321872"/>
        <a:ext cx="1740694" cy="1160462"/>
      </dsp:txXfrm>
    </dsp:sp>
    <dsp:sp modelId="{6013EBEC-67B6-EC4C-A614-388E82F81993}">
      <dsp:nvSpPr>
        <dsp:cNvPr id="0" name=""/>
        <dsp:cNvSpPr/>
      </dsp:nvSpPr>
      <dsp:spPr>
        <a:xfrm>
          <a:off x="5224462" y="1321872"/>
          <a:ext cx="2901156" cy="1160462"/>
        </a:xfrm>
        <a:prstGeom prst="chevron">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s-MX" sz="1400" kern="1200" dirty="0"/>
            <a:t>Resultado negativos del negocio</a:t>
          </a:r>
        </a:p>
      </dsp:txBody>
      <dsp:txXfrm>
        <a:off x="5804693" y="1321872"/>
        <a:ext cx="1740694" cy="1160462"/>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L"/>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98D12E-2B7D-4B3C-86BB-A855B30EB66D}" type="datetimeFigureOut">
              <a:rPr lang="es-CL" smtClean="0"/>
              <a:t>22-06-2022</a:t>
            </a:fld>
            <a:endParaRPr lang="es-CL"/>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L"/>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L"/>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00143A-B114-4989-93A6-A660336D78D6}" type="slidenum">
              <a:rPr lang="es-CL" smtClean="0"/>
              <a:t>‹Nº›</a:t>
            </a:fld>
            <a:endParaRPr lang="es-CL"/>
          </a:p>
        </p:txBody>
      </p:sp>
    </p:spTree>
    <p:extLst>
      <p:ext uri="{BB962C8B-B14F-4D97-AF65-F5344CB8AC3E}">
        <p14:creationId xmlns:p14="http://schemas.microsoft.com/office/powerpoint/2010/main" val="9343953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 Target="../slides/slide5.xml"/><Relationship Id="rId1" Type="http://schemas.openxmlformats.org/officeDocument/2006/relationships/notesMaster" Target="../notesMasters/notesMaster1.xml"/><Relationship Id="rId4" Type="http://schemas.openxmlformats.org/officeDocument/2006/relationships/image" Target="../media/image3.emf"/></Relationships>
</file>

<file path=ppt/notesSlides/_rels/notesSlide3.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 Target="../slides/slide6.xml"/><Relationship Id="rId1" Type="http://schemas.openxmlformats.org/officeDocument/2006/relationships/notesMaster" Target="../notesMasters/notesMaster1.xml"/><Relationship Id="rId4" Type="http://schemas.openxmlformats.org/officeDocument/2006/relationships/image" Target="../media/image3.emf"/></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5"/>
          </p:nvPr>
        </p:nvSpPr>
        <p:spPr/>
        <p:txBody>
          <a:bodyPr/>
          <a:lstStyle/>
          <a:p>
            <a:fld id="{5000143A-B114-4989-93A6-A660336D78D6}" type="slidenum">
              <a:rPr lang="es-CL" smtClean="0"/>
              <a:t>1</a:t>
            </a:fld>
            <a:endParaRPr lang="es-CL"/>
          </a:p>
        </p:txBody>
      </p:sp>
    </p:spTree>
    <p:extLst>
      <p:ext uri="{BB962C8B-B14F-4D97-AF65-F5344CB8AC3E}">
        <p14:creationId xmlns:p14="http://schemas.microsoft.com/office/powerpoint/2010/main" val="5726193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067A43B4-8FBD-41CC-82EF-87510278F2C9}" type="slidenum">
              <a:rPr lang="es-ES" altLang="es-CL" smtClean="0">
                <a:latin typeface="Tahoma" pitchFamily="34" charset="0"/>
              </a:rPr>
              <a:pPr eaLnBrk="1" hangingPunct="1">
                <a:spcBef>
                  <a:spcPct val="0"/>
                </a:spcBef>
              </a:pPr>
              <a:t>5</a:t>
            </a:fld>
            <a:endParaRPr lang="es-ES" altLang="es-CL">
              <a:latin typeface="Tahoma" pitchFamily="34" charset="0"/>
            </a:endParaRPr>
          </a:p>
        </p:txBody>
      </p:sp>
      <p:sp>
        <p:nvSpPr>
          <p:cNvPr id="111619" name="Rectangle 2"/>
          <p:cNvSpPr>
            <a:spLocks noGrp="1" noRot="1" noChangeAspect="1" noChangeArrowheads="1" noTextEdit="1"/>
          </p:cNvSpPr>
          <p:nvPr>
            <p:ph type="sldImg"/>
          </p:nvPr>
        </p:nvSpPr>
        <p:spPr bwMode="auto">
          <a:xfrm>
            <a:off x="384175" y="685800"/>
            <a:ext cx="6092825" cy="34274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graphicFrame>
        <p:nvGraphicFramePr>
          <p:cNvPr id="111620" name="Object 2"/>
          <p:cNvGraphicFramePr>
            <a:graphicFrameLocks noChangeAspect="1"/>
          </p:cNvGraphicFramePr>
          <p:nvPr/>
        </p:nvGraphicFramePr>
        <p:xfrm>
          <a:off x="1303338" y="4460875"/>
          <a:ext cx="4462462" cy="3608388"/>
        </p:xfrm>
        <a:graphic>
          <a:graphicData uri="http://schemas.openxmlformats.org/presentationml/2006/ole">
            <mc:AlternateContent xmlns:mc="http://schemas.openxmlformats.org/markup-compatibility/2006">
              <mc:Choice xmlns:v="urn:schemas-microsoft-com:vml" Requires="v">
                <p:oleObj name="Hoja de cálculo" r:id="rId3" imgW="5982242" imgH="4867516" progId="Excel.Sheet.8">
                  <p:embed/>
                </p:oleObj>
              </mc:Choice>
              <mc:Fallback>
                <p:oleObj name="Hoja de cálculo" r:id="rId3" imgW="5982242" imgH="4867516" progId="Excel.Sheet.8">
                  <p:embed/>
                  <p:pic>
                    <p:nvPicPr>
                      <p:cNvPr id="11162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03338" y="4460875"/>
                        <a:ext cx="4462462" cy="3608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D8F335D9-68F1-49B8-AD0A-25D1740DD85D}" type="slidenum">
              <a:rPr lang="es-ES" altLang="es-CL" smtClean="0">
                <a:latin typeface="Tahoma" pitchFamily="34" charset="0"/>
              </a:rPr>
              <a:pPr eaLnBrk="1" hangingPunct="1">
                <a:spcBef>
                  <a:spcPct val="0"/>
                </a:spcBef>
              </a:pPr>
              <a:t>6</a:t>
            </a:fld>
            <a:endParaRPr lang="es-ES" altLang="es-CL">
              <a:latin typeface="Tahoma" pitchFamily="34" charset="0"/>
            </a:endParaRPr>
          </a:p>
        </p:txBody>
      </p:sp>
      <p:sp>
        <p:nvSpPr>
          <p:cNvPr id="112643" name="Rectangle 2"/>
          <p:cNvSpPr>
            <a:spLocks noGrp="1" noRot="1" noChangeAspect="1" noChangeArrowheads="1" noTextEdit="1"/>
          </p:cNvSpPr>
          <p:nvPr>
            <p:ph type="sldImg"/>
          </p:nvPr>
        </p:nvSpPr>
        <p:spPr bwMode="auto">
          <a:xfrm>
            <a:off x="385763" y="685800"/>
            <a:ext cx="6092825" cy="34274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graphicFrame>
        <p:nvGraphicFramePr>
          <p:cNvPr id="112644" name="Object 2"/>
          <p:cNvGraphicFramePr>
            <a:graphicFrameLocks noChangeAspect="1"/>
          </p:cNvGraphicFramePr>
          <p:nvPr/>
        </p:nvGraphicFramePr>
        <p:xfrm>
          <a:off x="1303338" y="4460875"/>
          <a:ext cx="4462462" cy="3608388"/>
        </p:xfrm>
        <a:graphic>
          <a:graphicData uri="http://schemas.openxmlformats.org/presentationml/2006/ole">
            <mc:AlternateContent xmlns:mc="http://schemas.openxmlformats.org/markup-compatibility/2006">
              <mc:Choice xmlns:v="urn:schemas-microsoft-com:vml" Requires="v">
                <p:oleObj name="Hoja de cálculo" r:id="rId3" imgW="5982242" imgH="4867516" progId="Excel.Sheet.8">
                  <p:embed/>
                </p:oleObj>
              </mc:Choice>
              <mc:Fallback>
                <p:oleObj name="Hoja de cálculo" r:id="rId3" imgW="5982242" imgH="4867516" progId="Excel.Sheet.8">
                  <p:embed/>
                  <p:pic>
                    <p:nvPicPr>
                      <p:cNvPr id="112644"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03338" y="4460875"/>
                        <a:ext cx="4462462" cy="3608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5"/>
          </p:nvPr>
        </p:nvSpPr>
        <p:spPr/>
        <p:txBody>
          <a:bodyPr/>
          <a:lstStyle/>
          <a:p>
            <a:fld id="{5000143A-B114-4989-93A6-A660336D78D6}" type="slidenum">
              <a:rPr lang="es-CL" smtClean="0"/>
              <a:t>9</a:t>
            </a:fld>
            <a:endParaRPr lang="es-CL"/>
          </a:p>
        </p:txBody>
      </p:sp>
    </p:spTree>
    <p:extLst>
      <p:ext uri="{BB962C8B-B14F-4D97-AF65-F5344CB8AC3E}">
        <p14:creationId xmlns:p14="http://schemas.microsoft.com/office/powerpoint/2010/main" val="20681722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6F101A8-DEDA-616A-48E7-D7DCCE225B18}"/>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L"/>
          </a:p>
        </p:txBody>
      </p:sp>
      <p:sp>
        <p:nvSpPr>
          <p:cNvPr id="3" name="Subtítulo 2">
            <a:extLst>
              <a:ext uri="{FF2B5EF4-FFF2-40B4-BE49-F238E27FC236}">
                <a16:creationId xmlns:a16="http://schemas.microsoft.com/office/drawing/2014/main" id="{02D010B8-9A3C-DC8A-0B3C-819D13BC14E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L"/>
          </a:p>
        </p:txBody>
      </p:sp>
      <p:sp>
        <p:nvSpPr>
          <p:cNvPr id="4" name="Marcador de fecha 3">
            <a:extLst>
              <a:ext uri="{FF2B5EF4-FFF2-40B4-BE49-F238E27FC236}">
                <a16:creationId xmlns:a16="http://schemas.microsoft.com/office/drawing/2014/main" id="{3E460F0A-7578-3DC6-6C1E-0E503994B0C9}"/>
              </a:ext>
            </a:extLst>
          </p:cNvPr>
          <p:cNvSpPr>
            <a:spLocks noGrp="1"/>
          </p:cNvSpPr>
          <p:nvPr>
            <p:ph type="dt" sz="half" idx="10"/>
          </p:nvPr>
        </p:nvSpPr>
        <p:spPr/>
        <p:txBody>
          <a:bodyPr/>
          <a:lstStyle/>
          <a:p>
            <a:fld id="{57821625-9892-4533-B313-5C707A0ABC27}" type="datetimeFigureOut">
              <a:rPr lang="es-CL" smtClean="0"/>
              <a:t>22-06-2022</a:t>
            </a:fld>
            <a:endParaRPr lang="es-CL"/>
          </a:p>
        </p:txBody>
      </p:sp>
      <p:sp>
        <p:nvSpPr>
          <p:cNvPr id="5" name="Marcador de pie de página 4">
            <a:extLst>
              <a:ext uri="{FF2B5EF4-FFF2-40B4-BE49-F238E27FC236}">
                <a16:creationId xmlns:a16="http://schemas.microsoft.com/office/drawing/2014/main" id="{763CE8F6-39A5-2B89-03F5-93295FCA58D5}"/>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2FC5A247-ADCF-B9F0-1A50-507D5ABF1D00}"/>
              </a:ext>
            </a:extLst>
          </p:cNvPr>
          <p:cNvSpPr>
            <a:spLocks noGrp="1"/>
          </p:cNvSpPr>
          <p:nvPr>
            <p:ph type="sldNum" sz="quarter" idx="12"/>
          </p:nvPr>
        </p:nvSpPr>
        <p:spPr/>
        <p:txBody>
          <a:bodyPr/>
          <a:lstStyle/>
          <a:p>
            <a:fld id="{5DF8A485-CF9D-40A2-93AB-A13404B7F02A}" type="slidenum">
              <a:rPr lang="es-CL" smtClean="0"/>
              <a:t>‹Nº›</a:t>
            </a:fld>
            <a:endParaRPr lang="es-CL"/>
          </a:p>
        </p:txBody>
      </p:sp>
    </p:spTree>
    <p:extLst>
      <p:ext uri="{BB962C8B-B14F-4D97-AF65-F5344CB8AC3E}">
        <p14:creationId xmlns:p14="http://schemas.microsoft.com/office/powerpoint/2010/main" val="2532361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2C22D4B-39DE-3DCB-9C34-8F62B0DD7A06}"/>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C6DE4AC4-0551-32FC-DBA7-BAAD591E9A6D}"/>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C3772C33-97B4-8CA2-9607-05533B787FD8}"/>
              </a:ext>
            </a:extLst>
          </p:cNvPr>
          <p:cNvSpPr>
            <a:spLocks noGrp="1"/>
          </p:cNvSpPr>
          <p:nvPr>
            <p:ph type="dt" sz="half" idx="10"/>
          </p:nvPr>
        </p:nvSpPr>
        <p:spPr/>
        <p:txBody>
          <a:bodyPr/>
          <a:lstStyle/>
          <a:p>
            <a:fld id="{57821625-9892-4533-B313-5C707A0ABC27}" type="datetimeFigureOut">
              <a:rPr lang="es-CL" smtClean="0"/>
              <a:t>22-06-2022</a:t>
            </a:fld>
            <a:endParaRPr lang="es-CL"/>
          </a:p>
        </p:txBody>
      </p:sp>
      <p:sp>
        <p:nvSpPr>
          <p:cNvPr id="5" name="Marcador de pie de página 4">
            <a:extLst>
              <a:ext uri="{FF2B5EF4-FFF2-40B4-BE49-F238E27FC236}">
                <a16:creationId xmlns:a16="http://schemas.microsoft.com/office/drawing/2014/main" id="{51B18344-1C43-617E-77A8-E8A5EB884FCC}"/>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976B4521-0A18-054E-317A-33670198A251}"/>
              </a:ext>
            </a:extLst>
          </p:cNvPr>
          <p:cNvSpPr>
            <a:spLocks noGrp="1"/>
          </p:cNvSpPr>
          <p:nvPr>
            <p:ph type="sldNum" sz="quarter" idx="12"/>
          </p:nvPr>
        </p:nvSpPr>
        <p:spPr/>
        <p:txBody>
          <a:bodyPr/>
          <a:lstStyle/>
          <a:p>
            <a:fld id="{5DF8A485-CF9D-40A2-93AB-A13404B7F02A}" type="slidenum">
              <a:rPr lang="es-CL" smtClean="0"/>
              <a:t>‹Nº›</a:t>
            </a:fld>
            <a:endParaRPr lang="es-CL"/>
          </a:p>
        </p:txBody>
      </p:sp>
    </p:spTree>
    <p:extLst>
      <p:ext uri="{BB962C8B-B14F-4D97-AF65-F5344CB8AC3E}">
        <p14:creationId xmlns:p14="http://schemas.microsoft.com/office/powerpoint/2010/main" val="8754008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421891FE-29E0-FF40-486B-05B6FE1B7C1F}"/>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561ECAE7-3FE5-9DBE-80CF-F8C02B8FFAF0}"/>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CBF21A0E-6A7C-0C1F-6BA5-EB454A0D38A7}"/>
              </a:ext>
            </a:extLst>
          </p:cNvPr>
          <p:cNvSpPr>
            <a:spLocks noGrp="1"/>
          </p:cNvSpPr>
          <p:nvPr>
            <p:ph type="dt" sz="half" idx="10"/>
          </p:nvPr>
        </p:nvSpPr>
        <p:spPr/>
        <p:txBody>
          <a:bodyPr/>
          <a:lstStyle/>
          <a:p>
            <a:fld id="{57821625-9892-4533-B313-5C707A0ABC27}" type="datetimeFigureOut">
              <a:rPr lang="es-CL" smtClean="0"/>
              <a:t>22-06-2022</a:t>
            </a:fld>
            <a:endParaRPr lang="es-CL"/>
          </a:p>
        </p:txBody>
      </p:sp>
      <p:sp>
        <p:nvSpPr>
          <p:cNvPr id="5" name="Marcador de pie de página 4">
            <a:extLst>
              <a:ext uri="{FF2B5EF4-FFF2-40B4-BE49-F238E27FC236}">
                <a16:creationId xmlns:a16="http://schemas.microsoft.com/office/drawing/2014/main" id="{B00F528C-4653-2C1F-E525-4541C1A0A178}"/>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41085FED-AAE5-8724-67A0-812D8B27210E}"/>
              </a:ext>
            </a:extLst>
          </p:cNvPr>
          <p:cNvSpPr>
            <a:spLocks noGrp="1"/>
          </p:cNvSpPr>
          <p:nvPr>
            <p:ph type="sldNum" sz="quarter" idx="12"/>
          </p:nvPr>
        </p:nvSpPr>
        <p:spPr/>
        <p:txBody>
          <a:bodyPr/>
          <a:lstStyle/>
          <a:p>
            <a:fld id="{5DF8A485-CF9D-40A2-93AB-A13404B7F02A}" type="slidenum">
              <a:rPr lang="es-CL" smtClean="0"/>
              <a:t>‹Nº›</a:t>
            </a:fld>
            <a:endParaRPr lang="es-CL"/>
          </a:p>
        </p:txBody>
      </p:sp>
    </p:spTree>
    <p:extLst>
      <p:ext uri="{BB962C8B-B14F-4D97-AF65-F5344CB8AC3E}">
        <p14:creationId xmlns:p14="http://schemas.microsoft.com/office/powerpoint/2010/main" val="15438571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8CA2C63-D626-DF0C-695F-F2E21C221514}"/>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E906B288-7C66-1D6C-6B5B-9D8604A75C39}"/>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D533F0DF-7D96-8B9C-D9D0-6DEE7FB76A30}"/>
              </a:ext>
            </a:extLst>
          </p:cNvPr>
          <p:cNvSpPr>
            <a:spLocks noGrp="1"/>
          </p:cNvSpPr>
          <p:nvPr>
            <p:ph type="dt" sz="half" idx="10"/>
          </p:nvPr>
        </p:nvSpPr>
        <p:spPr/>
        <p:txBody>
          <a:bodyPr/>
          <a:lstStyle/>
          <a:p>
            <a:fld id="{57821625-9892-4533-B313-5C707A0ABC27}" type="datetimeFigureOut">
              <a:rPr lang="es-CL" smtClean="0"/>
              <a:t>22-06-2022</a:t>
            </a:fld>
            <a:endParaRPr lang="es-CL"/>
          </a:p>
        </p:txBody>
      </p:sp>
      <p:sp>
        <p:nvSpPr>
          <p:cNvPr id="5" name="Marcador de pie de página 4">
            <a:extLst>
              <a:ext uri="{FF2B5EF4-FFF2-40B4-BE49-F238E27FC236}">
                <a16:creationId xmlns:a16="http://schemas.microsoft.com/office/drawing/2014/main" id="{94115F75-5AF3-3F74-7542-2EF70684D5FC}"/>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05A58F35-7B11-64B5-9DA1-2C0CC95076BF}"/>
              </a:ext>
            </a:extLst>
          </p:cNvPr>
          <p:cNvSpPr>
            <a:spLocks noGrp="1"/>
          </p:cNvSpPr>
          <p:nvPr>
            <p:ph type="sldNum" sz="quarter" idx="12"/>
          </p:nvPr>
        </p:nvSpPr>
        <p:spPr/>
        <p:txBody>
          <a:bodyPr/>
          <a:lstStyle/>
          <a:p>
            <a:fld id="{5DF8A485-CF9D-40A2-93AB-A13404B7F02A}" type="slidenum">
              <a:rPr lang="es-CL" smtClean="0"/>
              <a:t>‹Nº›</a:t>
            </a:fld>
            <a:endParaRPr lang="es-CL"/>
          </a:p>
        </p:txBody>
      </p:sp>
      <p:pic>
        <p:nvPicPr>
          <p:cNvPr id="7" name="Imagen 6" descr="Interfaz de usuario gráfica, Aplicación&#10;&#10;Descripción generada automáticamente">
            <a:extLst>
              <a:ext uri="{FF2B5EF4-FFF2-40B4-BE49-F238E27FC236}">
                <a16:creationId xmlns:a16="http://schemas.microsoft.com/office/drawing/2014/main" id="{005D4CD6-00DE-6C96-E8AD-72FB599EEC9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53400" y="309037"/>
            <a:ext cx="3636818" cy="744000"/>
          </a:xfrm>
          <a:prstGeom prst="rect">
            <a:avLst/>
          </a:prstGeom>
        </p:spPr>
      </p:pic>
      <p:grpSp>
        <p:nvGrpSpPr>
          <p:cNvPr id="40" name="Grupo 39">
            <a:extLst>
              <a:ext uri="{FF2B5EF4-FFF2-40B4-BE49-F238E27FC236}">
                <a16:creationId xmlns:a16="http://schemas.microsoft.com/office/drawing/2014/main" id="{46F9D38B-7497-48BC-8384-6FBE0934F156}"/>
              </a:ext>
            </a:extLst>
          </p:cNvPr>
          <p:cNvGrpSpPr/>
          <p:nvPr userDrawn="1"/>
        </p:nvGrpSpPr>
        <p:grpSpPr>
          <a:xfrm>
            <a:off x="434740" y="6286858"/>
            <a:ext cx="11322518" cy="146544"/>
            <a:chOff x="277766" y="5955519"/>
            <a:chExt cx="11322518" cy="146544"/>
          </a:xfrm>
        </p:grpSpPr>
        <p:sp>
          <p:nvSpPr>
            <p:cNvPr id="41" name="Diagrama de flujo: conector 40">
              <a:extLst>
                <a:ext uri="{FF2B5EF4-FFF2-40B4-BE49-F238E27FC236}">
                  <a16:creationId xmlns:a16="http://schemas.microsoft.com/office/drawing/2014/main" id="{692DF129-0690-488C-409A-57343E8E2C90}"/>
                </a:ext>
              </a:extLst>
            </p:cNvPr>
            <p:cNvSpPr/>
            <p:nvPr/>
          </p:nvSpPr>
          <p:spPr>
            <a:xfrm rot="21480000">
              <a:off x="277766" y="5955519"/>
              <a:ext cx="164892" cy="146544"/>
            </a:xfrm>
            <a:prstGeom prst="flowChartConnector">
              <a:avLst/>
            </a:prstGeom>
            <a:solidFill>
              <a:srgbClr val="FDBC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grpSp>
          <p:nvGrpSpPr>
            <p:cNvPr id="42" name="Grupo 41">
              <a:extLst>
                <a:ext uri="{FF2B5EF4-FFF2-40B4-BE49-F238E27FC236}">
                  <a16:creationId xmlns:a16="http://schemas.microsoft.com/office/drawing/2014/main" id="{C175BBCB-0543-E172-2156-776CD1CDB58F}"/>
                </a:ext>
              </a:extLst>
            </p:cNvPr>
            <p:cNvGrpSpPr/>
            <p:nvPr/>
          </p:nvGrpSpPr>
          <p:grpSpPr>
            <a:xfrm>
              <a:off x="662512" y="5955519"/>
              <a:ext cx="10937772" cy="146544"/>
              <a:chOff x="662512" y="5955519"/>
              <a:chExt cx="10937772" cy="146544"/>
            </a:xfrm>
          </p:grpSpPr>
          <p:sp>
            <p:nvSpPr>
              <p:cNvPr id="43" name="Diagrama de flujo: conector 42">
                <a:extLst>
                  <a:ext uri="{FF2B5EF4-FFF2-40B4-BE49-F238E27FC236}">
                    <a16:creationId xmlns:a16="http://schemas.microsoft.com/office/drawing/2014/main" id="{DB6D745D-FB35-1985-C8F3-4FD20031A6E8}"/>
                  </a:ext>
                </a:extLst>
              </p:cNvPr>
              <p:cNvSpPr/>
              <p:nvPr/>
            </p:nvSpPr>
            <p:spPr>
              <a:xfrm rot="21480000">
                <a:off x="9896416" y="5955519"/>
                <a:ext cx="164892" cy="146544"/>
              </a:xfrm>
              <a:prstGeom prst="flowChartConnector">
                <a:avLst/>
              </a:prstGeom>
              <a:solidFill>
                <a:srgbClr val="9DB2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44" name="Diagrama de flujo: conector 43">
                <a:extLst>
                  <a:ext uri="{FF2B5EF4-FFF2-40B4-BE49-F238E27FC236}">
                    <a16:creationId xmlns:a16="http://schemas.microsoft.com/office/drawing/2014/main" id="{DC57E918-2D60-4A41-2165-B790AE19DA24}"/>
                  </a:ext>
                </a:extLst>
              </p:cNvPr>
              <p:cNvSpPr/>
              <p:nvPr/>
            </p:nvSpPr>
            <p:spPr>
              <a:xfrm rot="21480000">
                <a:off x="662512" y="5955519"/>
                <a:ext cx="164892" cy="146544"/>
              </a:xfrm>
              <a:prstGeom prst="flowChartConnector">
                <a:avLst/>
              </a:prstGeom>
              <a:solidFill>
                <a:srgbClr val="F796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45" name="Diagrama de flujo: conector 44">
                <a:extLst>
                  <a:ext uri="{FF2B5EF4-FFF2-40B4-BE49-F238E27FC236}">
                    <a16:creationId xmlns:a16="http://schemas.microsoft.com/office/drawing/2014/main" id="{837F8741-6A92-A077-B32A-5E05C660C67E}"/>
                  </a:ext>
                </a:extLst>
              </p:cNvPr>
              <p:cNvSpPr/>
              <p:nvPr/>
            </p:nvSpPr>
            <p:spPr>
              <a:xfrm rot="21480000">
                <a:off x="1047258" y="5955519"/>
                <a:ext cx="164892" cy="146544"/>
              </a:xfrm>
              <a:prstGeom prst="flowChartConnector">
                <a:avLst/>
              </a:prstGeom>
              <a:solidFill>
                <a:srgbClr val="F26F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46" name="Diagrama de flujo: conector 45">
                <a:extLst>
                  <a:ext uri="{FF2B5EF4-FFF2-40B4-BE49-F238E27FC236}">
                    <a16:creationId xmlns:a16="http://schemas.microsoft.com/office/drawing/2014/main" id="{D77F10A7-93A0-D503-E272-8DF857FF9C64}"/>
                  </a:ext>
                </a:extLst>
              </p:cNvPr>
              <p:cNvSpPr/>
              <p:nvPr/>
            </p:nvSpPr>
            <p:spPr>
              <a:xfrm rot="21480000">
                <a:off x="1432004" y="5955519"/>
                <a:ext cx="164892" cy="146544"/>
              </a:xfrm>
              <a:prstGeom prst="flowChartConnector">
                <a:avLst/>
              </a:prstGeom>
              <a:solidFill>
                <a:srgbClr val="EE22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47" name="Diagrama de flujo: conector 46">
                <a:extLst>
                  <a:ext uri="{FF2B5EF4-FFF2-40B4-BE49-F238E27FC236}">
                    <a16:creationId xmlns:a16="http://schemas.microsoft.com/office/drawing/2014/main" id="{B6800EF8-2A33-5B71-294D-958CC8E28C39}"/>
                  </a:ext>
                </a:extLst>
              </p:cNvPr>
              <p:cNvSpPr/>
              <p:nvPr/>
            </p:nvSpPr>
            <p:spPr>
              <a:xfrm rot="21480000">
                <a:off x="1816750" y="5955519"/>
                <a:ext cx="164892" cy="146544"/>
              </a:xfrm>
              <a:prstGeom prst="flowChartConnector">
                <a:avLst/>
              </a:prstGeom>
              <a:solidFill>
                <a:srgbClr val="EC1F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48" name="Diagrama de flujo: conector 47">
                <a:extLst>
                  <a:ext uri="{FF2B5EF4-FFF2-40B4-BE49-F238E27FC236}">
                    <a16:creationId xmlns:a16="http://schemas.microsoft.com/office/drawing/2014/main" id="{0A1F729D-AD02-918F-A3E9-488820E8DD7A}"/>
                  </a:ext>
                </a:extLst>
              </p:cNvPr>
              <p:cNvSpPr/>
              <p:nvPr/>
            </p:nvSpPr>
            <p:spPr>
              <a:xfrm rot="21480000">
                <a:off x="2201496" y="5955519"/>
                <a:ext cx="164892" cy="146544"/>
              </a:xfrm>
              <a:prstGeom prst="flowChartConnector">
                <a:avLst/>
              </a:prstGeom>
              <a:solidFill>
                <a:srgbClr val="CB225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49" name="Diagrama de flujo: conector 48">
                <a:extLst>
                  <a:ext uri="{FF2B5EF4-FFF2-40B4-BE49-F238E27FC236}">
                    <a16:creationId xmlns:a16="http://schemas.microsoft.com/office/drawing/2014/main" id="{F8636122-5B62-85E5-D083-79F5E87E291C}"/>
                  </a:ext>
                </a:extLst>
              </p:cNvPr>
              <p:cNvSpPr/>
              <p:nvPr/>
            </p:nvSpPr>
            <p:spPr>
              <a:xfrm rot="21480000">
                <a:off x="2586242" y="5955519"/>
                <a:ext cx="164892" cy="146544"/>
              </a:xfrm>
              <a:prstGeom prst="flowChartConnector">
                <a:avLst/>
              </a:prstGeom>
              <a:solidFill>
                <a:srgbClr val="8A25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50" name="Diagrama de flujo: conector 49">
                <a:extLst>
                  <a:ext uri="{FF2B5EF4-FFF2-40B4-BE49-F238E27FC236}">
                    <a16:creationId xmlns:a16="http://schemas.microsoft.com/office/drawing/2014/main" id="{63F32D63-5A18-50D9-7A32-515CC832AED8}"/>
                  </a:ext>
                </a:extLst>
              </p:cNvPr>
              <p:cNvSpPr/>
              <p:nvPr/>
            </p:nvSpPr>
            <p:spPr>
              <a:xfrm rot="21480000">
                <a:off x="2970988" y="5955519"/>
                <a:ext cx="164892" cy="146544"/>
              </a:xfrm>
              <a:prstGeom prst="flowChartConnector">
                <a:avLst/>
              </a:prstGeom>
              <a:solidFill>
                <a:srgbClr val="065C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51" name="Diagrama de flujo: conector 50">
                <a:extLst>
                  <a:ext uri="{FF2B5EF4-FFF2-40B4-BE49-F238E27FC236}">
                    <a16:creationId xmlns:a16="http://schemas.microsoft.com/office/drawing/2014/main" id="{0ACF3D91-40E2-BFDA-E1B8-DC16BFC32AE6}"/>
                  </a:ext>
                </a:extLst>
              </p:cNvPr>
              <p:cNvSpPr/>
              <p:nvPr/>
            </p:nvSpPr>
            <p:spPr>
              <a:xfrm rot="21480000">
                <a:off x="3355734" y="5955519"/>
                <a:ext cx="164892" cy="146544"/>
              </a:xfrm>
              <a:prstGeom prst="flowChartConnector">
                <a:avLst/>
              </a:prstGeom>
              <a:solidFill>
                <a:srgbClr val="0091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52" name="Diagrama de flujo: conector 51">
                <a:extLst>
                  <a:ext uri="{FF2B5EF4-FFF2-40B4-BE49-F238E27FC236}">
                    <a16:creationId xmlns:a16="http://schemas.microsoft.com/office/drawing/2014/main" id="{0F46717C-A429-0384-669D-91EF04CCAF42}"/>
                  </a:ext>
                </a:extLst>
              </p:cNvPr>
              <p:cNvSpPr/>
              <p:nvPr/>
            </p:nvSpPr>
            <p:spPr>
              <a:xfrm rot="21480000">
                <a:off x="3740480" y="5955519"/>
                <a:ext cx="164892" cy="146544"/>
              </a:xfrm>
              <a:prstGeom prst="flowChartConnector">
                <a:avLst/>
              </a:prstGeom>
              <a:solidFill>
                <a:srgbClr val="0DAE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53" name="Diagrama de flujo: conector 52">
                <a:extLst>
                  <a:ext uri="{FF2B5EF4-FFF2-40B4-BE49-F238E27FC236}">
                    <a16:creationId xmlns:a16="http://schemas.microsoft.com/office/drawing/2014/main" id="{793E3A28-1B12-D67A-7A47-A7AC08D2C433}"/>
                  </a:ext>
                </a:extLst>
              </p:cNvPr>
              <p:cNvSpPr/>
              <p:nvPr/>
            </p:nvSpPr>
            <p:spPr>
              <a:xfrm rot="21480000">
                <a:off x="4125226" y="5955519"/>
                <a:ext cx="164892" cy="146544"/>
              </a:xfrm>
              <a:prstGeom prst="flowChartConnector">
                <a:avLst/>
              </a:prstGeom>
              <a:solidFill>
                <a:srgbClr val="A3B7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54" name="Diagrama de flujo: conector 53">
                <a:extLst>
                  <a:ext uri="{FF2B5EF4-FFF2-40B4-BE49-F238E27FC236}">
                    <a16:creationId xmlns:a16="http://schemas.microsoft.com/office/drawing/2014/main" id="{AFC29382-F4F4-5029-799F-D28DAD8EE29F}"/>
                  </a:ext>
                </a:extLst>
              </p:cNvPr>
              <p:cNvSpPr/>
              <p:nvPr/>
            </p:nvSpPr>
            <p:spPr>
              <a:xfrm rot="21480000">
                <a:off x="4509972" y="5955519"/>
                <a:ext cx="164892" cy="146544"/>
              </a:xfrm>
              <a:prstGeom prst="flowChartConnector">
                <a:avLst/>
              </a:prstGeom>
              <a:solidFill>
                <a:srgbClr val="1DBF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55" name="Diagrama de flujo: conector 54">
                <a:extLst>
                  <a:ext uri="{FF2B5EF4-FFF2-40B4-BE49-F238E27FC236}">
                    <a16:creationId xmlns:a16="http://schemas.microsoft.com/office/drawing/2014/main" id="{DB191BCB-236A-B5E1-0357-7D007CAD0578}"/>
                  </a:ext>
                </a:extLst>
              </p:cNvPr>
              <p:cNvSpPr/>
              <p:nvPr/>
            </p:nvSpPr>
            <p:spPr>
              <a:xfrm rot="21480000">
                <a:off x="4894718" y="5955519"/>
                <a:ext cx="164892" cy="146544"/>
              </a:xfrm>
              <a:prstGeom prst="flowChartConnector">
                <a:avLst/>
              </a:prstGeom>
              <a:solidFill>
                <a:srgbClr val="0095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56" name="Diagrama de flujo: conector 55">
                <a:extLst>
                  <a:ext uri="{FF2B5EF4-FFF2-40B4-BE49-F238E27FC236}">
                    <a16:creationId xmlns:a16="http://schemas.microsoft.com/office/drawing/2014/main" id="{F790F58A-AF61-5F5C-D716-8BBFA2CAB22A}"/>
                  </a:ext>
                </a:extLst>
              </p:cNvPr>
              <p:cNvSpPr/>
              <p:nvPr/>
            </p:nvSpPr>
            <p:spPr>
              <a:xfrm rot="21480000">
                <a:off x="5279464" y="5955519"/>
                <a:ext cx="164892" cy="146544"/>
              </a:xfrm>
              <a:prstGeom prst="flowChartConnector">
                <a:avLst/>
              </a:prstGeom>
              <a:solidFill>
                <a:srgbClr val="006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57" name="Diagrama de flujo: conector 56">
                <a:extLst>
                  <a:ext uri="{FF2B5EF4-FFF2-40B4-BE49-F238E27FC236}">
                    <a16:creationId xmlns:a16="http://schemas.microsoft.com/office/drawing/2014/main" id="{404C23AB-AED2-0DE2-092F-D12C6E52041D}"/>
                  </a:ext>
                </a:extLst>
              </p:cNvPr>
              <p:cNvSpPr/>
              <p:nvPr/>
            </p:nvSpPr>
            <p:spPr>
              <a:xfrm rot="21480000">
                <a:off x="5664210" y="5955519"/>
                <a:ext cx="164892" cy="146544"/>
              </a:xfrm>
              <a:prstGeom prst="flowChartConnector">
                <a:avLst/>
              </a:prstGeom>
              <a:solidFill>
                <a:srgbClr val="2638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58" name="Diagrama de flujo: conector 57">
                <a:extLst>
                  <a:ext uri="{FF2B5EF4-FFF2-40B4-BE49-F238E27FC236}">
                    <a16:creationId xmlns:a16="http://schemas.microsoft.com/office/drawing/2014/main" id="{455CDAA8-BB9D-96FA-16C0-D2B84277FFA0}"/>
                  </a:ext>
                </a:extLst>
              </p:cNvPr>
              <p:cNvSpPr/>
              <p:nvPr/>
            </p:nvSpPr>
            <p:spPr>
              <a:xfrm rot="21480000">
                <a:off x="6048956" y="5955519"/>
                <a:ext cx="164892" cy="146544"/>
              </a:xfrm>
              <a:prstGeom prst="flowChartConnector">
                <a:avLst/>
              </a:prstGeom>
              <a:solidFill>
                <a:srgbClr val="FEBE1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59" name="Diagrama de flujo: conector 58">
                <a:extLst>
                  <a:ext uri="{FF2B5EF4-FFF2-40B4-BE49-F238E27FC236}">
                    <a16:creationId xmlns:a16="http://schemas.microsoft.com/office/drawing/2014/main" id="{9C944976-A7BB-45DD-A422-D4669FBD517B}"/>
                  </a:ext>
                </a:extLst>
              </p:cNvPr>
              <p:cNvSpPr/>
              <p:nvPr/>
            </p:nvSpPr>
            <p:spPr>
              <a:xfrm rot="21480000">
                <a:off x="6433702" y="5955519"/>
                <a:ext cx="164892" cy="146544"/>
              </a:xfrm>
              <a:prstGeom prst="flowChartConnector">
                <a:avLst/>
              </a:prstGeom>
              <a:solidFill>
                <a:srgbClr val="F899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60" name="Diagrama de flujo: conector 59">
                <a:extLst>
                  <a:ext uri="{FF2B5EF4-FFF2-40B4-BE49-F238E27FC236}">
                    <a16:creationId xmlns:a16="http://schemas.microsoft.com/office/drawing/2014/main" id="{9AEE8F5A-A56F-1776-D7DC-E156FA2DA685}"/>
                  </a:ext>
                </a:extLst>
              </p:cNvPr>
              <p:cNvSpPr/>
              <p:nvPr/>
            </p:nvSpPr>
            <p:spPr>
              <a:xfrm rot="21480000">
                <a:off x="6818448" y="5955519"/>
                <a:ext cx="164892" cy="146544"/>
              </a:xfrm>
              <a:prstGeom prst="flowChartConnector">
                <a:avLst/>
              </a:prstGeom>
              <a:solidFill>
                <a:srgbClr val="F270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61" name="Diagrama de flujo: conector 60">
                <a:extLst>
                  <a:ext uri="{FF2B5EF4-FFF2-40B4-BE49-F238E27FC236}">
                    <a16:creationId xmlns:a16="http://schemas.microsoft.com/office/drawing/2014/main" id="{3385599D-2C69-DE49-539A-74C1B39DD8A0}"/>
                  </a:ext>
                </a:extLst>
              </p:cNvPr>
              <p:cNvSpPr/>
              <p:nvPr/>
            </p:nvSpPr>
            <p:spPr>
              <a:xfrm rot="21480000">
                <a:off x="7203194" y="5955519"/>
                <a:ext cx="164892" cy="146544"/>
              </a:xfrm>
              <a:prstGeom prst="flowChartConnector">
                <a:avLst/>
              </a:prstGeom>
              <a:solidFill>
                <a:srgbClr val="EE22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62" name="Diagrama de flujo: conector 61">
                <a:extLst>
                  <a:ext uri="{FF2B5EF4-FFF2-40B4-BE49-F238E27FC236}">
                    <a16:creationId xmlns:a16="http://schemas.microsoft.com/office/drawing/2014/main" id="{AA8EF852-4715-B28D-C065-0F38ECCEB904}"/>
                  </a:ext>
                </a:extLst>
              </p:cNvPr>
              <p:cNvSpPr/>
              <p:nvPr/>
            </p:nvSpPr>
            <p:spPr>
              <a:xfrm rot="21480000">
                <a:off x="7587940" y="5955519"/>
                <a:ext cx="164892" cy="146544"/>
              </a:xfrm>
              <a:prstGeom prst="flowChartConnector">
                <a:avLst/>
              </a:prstGeom>
              <a:solidFill>
                <a:srgbClr val="ED177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63" name="Diagrama de flujo: conector 62">
                <a:extLst>
                  <a:ext uri="{FF2B5EF4-FFF2-40B4-BE49-F238E27FC236}">
                    <a16:creationId xmlns:a16="http://schemas.microsoft.com/office/drawing/2014/main" id="{FFC2029E-4AF7-9383-B6DE-C1B18A69190A}"/>
                  </a:ext>
                </a:extLst>
              </p:cNvPr>
              <p:cNvSpPr/>
              <p:nvPr/>
            </p:nvSpPr>
            <p:spPr>
              <a:xfrm rot="21480000">
                <a:off x="7972686" y="5955519"/>
                <a:ext cx="164892" cy="146544"/>
              </a:xfrm>
              <a:prstGeom prst="flowChartConnector">
                <a:avLst/>
              </a:prstGeom>
              <a:solidFill>
                <a:srgbClr val="CB225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64" name="Diagrama de flujo: conector 63">
                <a:extLst>
                  <a:ext uri="{FF2B5EF4-FFF2-40B4-BE49-F238E27FC236}">
                    <a16:creationId xmlns:a16="http://schemas.microsoft.com/office/drawing/2014/main" id="{253F4CAE-92E4-33A7-740E-2D419B06B9E1}"/>
                  </a:ext>
                </a:extLst>
              </p:cNvPr>
              <p:cNvSpPr/>
              <p:nvPr/>
            </p:nvSpPr>
            <p:spPr>
              <a:xfrm rot="21480000">
                <a:off x="8357432" y="5955519"/>
                <a:ext cx="164892" cy="146544"/>
              </a:xfrm>
              <a:prstGeom prst="flowChartConnector">
                <a:avLst/>
              </a:prstGeom>
              <a:solidFill>
                <a:srgbClr val="8A25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65" name="Diagrama de flujo: conector 64">
                <a:extLst>
                  <a:ext uri="{FF2B5EF4-FFF2-40B4-BE49-F238E27FC236}">
                    <a16:creationId xmlns:a16="http://schemas.microsoft.com/office/drawing/2014/main" id="{8F973670-7A37-16B0-106B-7B7FC88C5BD9}"/>
                  </a:ext>
                </a:extLst>
              </p:cNvPr>
              <p:cNvSpPr/>
              <p:nvPr/>
            </p:nvSpPr>
            <p:spPr>
              <a:xfrm rot="21480000">
                <a:off x="8742178" y="5955519"/>
                <a:ext cx="164892" cy="146544"/>
              </a:xfrm>
              <a:prstGeom prst="flowChartConnector">
                <a:avLst/>
              </a:prstGeom>
              <a:solidFill>
                <a:srgbClr val="065D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66" name="Diagrama de flujo: conector 65">
                <a:extLst>
                  <a:ext uri="{FF2B5EF4-FFF2-40B4-BE49-F238E27FC236}">
                    <a16:creationId xmlns:a16="http://schemas.microsoft.com/office/drawing/2014/main" id="{D5DAFBAA-3D53-9B88-E143-B2ACBE0311E1}"/>
                  </a:ext>
                </a:extLst>
              </p:cNvPr>
              <p:cNvSpPr/>
              <p:nvPr/>
            </p:nvSpPr>
            <p:spPr>
              <a:xfrm rot="21480000">
                <a:off x="9126924" y="5955519"/>
                <a:ext cx="164892" cy="146544"/>
              </a:xfrm>
              <a:prstGeom prst="flowChartConnector">
                <a:avLst/>
              </a:prstGeom>
              <a:solidFill>
                <a:srgbClr val="0090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67" name="Diagrama de flujo: conector 66">
                <a:extLst>
                  <a:ext uri="{FF2B5EF4-FFF2-40B4-BE49-F238E27FC236}">
                    <a16:creationId xmlns:a16="http://schemas.microsoft.com/office/drawing/2014/main" id="{B3AA63E1-D224-1548-AE78-CA61FCEC3D2E}"/>
                  </a:ext>
                </a:extLst>
              </p:cNvPr>
              <p:cNvSpPr/>
              <p:nvPr/>
            </p:nvSpPr>
            <p:spPr>
              <a:xfrm rot="21480000">
                <a:off x="9511670" y="5955519"/>
                <a:ext cx="164892" cy="146544"/>
              </a:xfrm>
              <a:prstGeom prst="flowChartConnector">
                <a:avLst/>
              </a:prstGeom>
              <a:solidFill>
                <a:srgbClr val="29B4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68" name="Diagrama de flujo: conector 67">
                <a:extLst>
                  <a:ext uri="{FF2B5EF4-FFF2-40B4-BE49-F238E27FC236}">
                    <a16:creationId xmlns:a16="http://schemas.microsoft.com/office/drawing/2014/main" id="{E0AE2B9C-C466-C417-BF15-44D40AEDDB47}"/>
                  </a:ext>
                </a:extLst>
              </p:cNvPr>
              <p:cNvSpPr/>
              <p:nvPr/>
            </p:nvSpPr>
            <p:spPr>
              <a:xfrm rot="21480000">
                <a:off x="10281162" y="5955519"/>
                <a:ext cx="164892" cy="146544"/>
              </a:xfrm>
              <a:prstGeom prst="flowChartConnector">
                <a:avLst/>
              </a:prstGeom>
              <a:solidFill>
                <a:srgbClr val="18BFD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69" name="Diagrama de flujo: conector 68">
                <a:extLst>
                  <a:ext uri="{FF2B5EF4-FFF2-40B4-BE49-F238E27FC236}">
                    <a16:creationId xmlns:a16="http://schemas.microsoft.com/office/drawing/2014/main" id="{EA2E5E75-DE5D-4CF4-B49C-BEA1D609AFC4}"/>
                  </a:ext>
                </a:extLst>
              </p:cNvPr>
              <p:cNvSpPr/>
              <p:nvPr/>
            </p:nvSpPr>
            <p:spPr>
              <a:xfrm rot="21480000">
                <a:off x="10665908" y="5955519"/>
                <a:ext cx="164892" cy="146544"/>
              </a:xfrm>
              <a:prstGeom prst="flowChartConnector">
                <a:avLst/>
              </a:prstGeom>
              <a:solidFill>
                <a:srgbClr val="0095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70" name="Diagrama de flujo: conector 69">
                <a:extLst>
                  <a:ext uri="{FF2B5EF4-FFF2-40B4-BE49-F238E27FC236}">
                    <a16:creationId xmlns:a16="http://schemas.microsoft.com/office/drawing/2014/main" id="{C18623C4-3811-70A0-2BB1-1AB40AF332CF}"/>
                  </a:ext>
                </a:extLst>
              </p:cNvPr>
              <p:cNvSpPr/>
              <p:nvPr/>
            </p:nvSpPr>
            <p:spPr>
              <a:xfrm rot="21480000">
                <a:off x="11050654" y="5955519"/>
                <a:ext cx="164892" cy="146544"/>
              </a:xfrm>
              <a:prstGeom prst="flowChartConnector">
                <a:avLst/>
              </a:prstGeom>
              <a:solidFill>
                <a:srgbClr val="006A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71" name="Diagrama de flujo: conector 70">
                <a:extLst>
                  <a:ext uri="{FF2B5EF4-FFF2-40B4-BE49-F238E27FC236}">
                    <a16:creationId xmlns:a16="http://schemas.microsoft.com/office/drawing/2014/main" id="{D6BE1D6A-A705-6741-FB12-EDD209D1FFA7}"/>
                  </a:ext>
                </a:extLst>
              </p:cNvPr>
              <p:cNvSpPr/>
              <p:nvPr/>
            </p:nvSpPr>
            <p:spPr>
              <a:xfrm rot="21480000">
                <a:off x="11435392" y="5955519"/>
                <a:ext cx="164892" cy="146544"/>
              </a:xfrm>
              <a:prstGeom prst="flowChartConnector">
                <a:avLst/>
              </a:prstGeom>
              <a:solidFill>
                <a:srgbClr val="2537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grpSp>
      </p:grpSp>
    </p:spTree>
    <p:extLst>
      <p:ext uri="{BB962C8B-B14F-4D97-AF65-F5344CB8AC3E}">
        <p14:creationId xmlns:p14="http://schemas.microsoft.com/office/powerpoint/2010/main" val="13803498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AEC97C9-3F04-564C-079D-448ECA2D8DED}"/>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DF0FA2CE-62BD-1E9A-58C7-FB58742650E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50E141F5-2141-274E-4D69-817E136DBAE3}"/>
              </a:ext>
            </a:extLst>
          </p:cNvPr>
          <p:cNvSpPr>
            <a:spLocks noGrp="1"/>
          </p:cNvSpPr>
          <p:nvPr>
            <p:ph type="dt" sz="half" idx="10"/>
          </p:nvPr>
        </p:nvSpPr>
        <p:spPr/>
        <p:txBody>
          <a:bodyPr/>
          <a:lstStyle/>
          <a:p>
            <a:fld id="{57821625-9892-4533-B313-5C707A0ABC27}" type="datetimeFigureOut">
              <a:rPr lang="es-CL" smtClean="0"/>
              <a:t>22-06-2022</a:t>
            </a:fld>
            <a:endParaRPr lang="es-CL"/>
          </a:p>
        </p:txBody>
      </p:sp>
      <p:sp>
        <p:nvSpPr>
          <p:cNvPr id="5" name="Marcador de pie de página 4">
            <a:extLst>
              <a:ext uri="{FF2B5EF4-FFF2-40B4-BE49-F238E27FC236}">
                <a16:creationId xmlns:a16="http://schemas.microsoft.com/office/drawing/2014/main" id="{BC1AFFCD-00F7-B2D5-10A0-26E511D4CC44}"/>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29E1C0DE-963E-3CD7-854E-5DA5B789E047}"/>
              </a:ext>
            </a:extLst>
          </p:cNvPr>
          <p:cNvSpPr>
            <a:spLocks noGrp="1"/>
          </p:cNvSpPr>
          <p:nvPr>
            <p:ph type="sldNum" sz="quarter" idx="12"/>
          </p:nvPr>
        </p:nvSpPr>
        <p:spPr/>
        <p:txBody>
          <a:bodyPr/>
          <a:lstStyle/>
          <a:p>
            <a:fld id="{5DF8A485-CF9D-40A2-93AB-A13404B7F02A}" type="slidenum">
              <a:rPr lang="es-CL" smtClean="0"/>
              <a:t>‹Nº›</a:t>
            </a:fld>
            <a:endParaRPr lang="es-CL"/>
          </a:p>
        </p:txBody>
      </p:sp>
    </p:spTree>
    <p:extLst>
      <p:ext uri="{BB962C8B-B14F-4D97-AF65-F5344CB8AC3E}">
        <p14:creationId xmlns:p14="http://schemas.microsoft.com/office/powerpoint/2010/main" val="11245478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1F48C40-2CDC-010E-7275-A179109D6700}"/>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5E069547-ADD4-35FE-4984-8362AF8F31FA}"/>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contenido 3">
            <a:extLst>
              <a:ext uri="{FF2B5EF4-FFF2-40B4-BE49-F238E27FC236}">
                <a16:creationId xmlns:a16="http://schemas.microsoft.com/office/drawing/2014/main" id="{E015C031-6832-625F-A484-3E4A30FD95AB}"/>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fecha 4">
            <a:extLst>
              <a:ext uri="{FF2B5EF4-FFF2-40B4-BE49-F238E27FC236}">
                <a16:creationId xmlns:a16="http://schemas.microsoft.com/office/drawing/2014/main" id="{4A20E946-8847-E9C2-929D-5FB5A7D43DD0}"/>
              </a:ext>
            </a:extLst>
          </p:cNvPr>
          <p:cNvSpPr>
            <a:spLocks noGrp="1"/>
          </p:cNvSpPr>
          <p:nvPr>
            <p:ph type="dt" sz="half" idx="10"/>
          </p:nvPr>
        </p:nvSpPr>
        <p:spPr/>
        <p:txBody>
          <a:bodyPr/>
          <a:lstStyle/>
          <a:p>
            <a:fld id="{57821625-9892-4533-B313-5C707A0ABC27}" type="datetimeFigureOut">
              <a:rPr lang="es-CL" smtClean="0"/>
              <a:t>22-06-2022</a:t>
            </a:fld>
            <a:endParaRPr lang="es-CL"/>
          </a:p>
        </p:txBody>
      </p:sp>
      <p:sp>
        <p:nvSpPr>
          <p:cNvPr id="6" name="Marcador de pie de página 5">
            <a:extLst>
              <a:ext uri="{FF2B5EF4-FFF2-40B4-BE49-F238E27FC236}">
                <a16:creationId xmlns:a16="http://schemas.microsoft.com/office/drawing/2014/main" id="{310FDB9C-0CA2-2C74-0ED2-6C071AEA0733}"/>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F816FAE1-B54F-AD93-CE4E-2B21E8378D7A}"/>
              </a:ext>
            </a:extLst>
          </p:cNvPr>
          <p:cNvSpPr>
            <a:spLocks noGrp="1"/>
          </p:cNvSpPr>
          <p:nvPr>
            <p:ph type="sldNum" sz="quarter" idx="12"/>
          </p:nvPr>
        </p:nvSpPr>
        <p:spPr/>
        <p:txBody>
          <a:bodyPr/>
          <a:lstStyle/>
          <a:p>
            <a:fld id="{5DF8A485-CF9D-40A2-93AB-A13404B7F02A}" type="slidenum">
              <a:rPr lang="es-CL" smtClean="0"/>
              <a:t>‹Nº›</a:t>
            </a:fld>
            <a:endParaRPr lang="es-CL"/>
          </a:p>
        </p:txBody>
      </p:sp>
    </p:spTree>
    <p:extLst>
      <p:ext uri="{BB962C8B-B14F-4D97-AF65-F5344CB8AC3E}">
        <p14:creationId xmlns:p14="http://schemas.microsoft.com/office/powerpoint/2010/main" val="1129139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4FFCEFB-AD08-A50B-EAA5-A02621B12D4B}"/>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C2C0214F-56D1-0987-02EC-5C0767803DB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90E4F9FA-5741-D0EF-0E78-588CC4E4C9B3}"/>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texto 4">
            <a:extLst>
              <a:ext uri="{FF2B5EF4-FFF2-40B4-BE49-F238E27FC236}">
                <a16:creationId xmlns:a16="http://schemas.microsoft.com/office/drawing/2014/main" id="{212199B2-E02E-1FA3-F719-F747A3B2E2E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71CB4B34-2495-9CDD-3D59-04C503B74549}"/>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Marcador de fecha 6">
            <a:extLst>
              <a:ext uri="{FF2B5EF4-FFF2-40B4-BE49-F238E27FC236}">
                <a16:creationId xmlns:a16="http://schemas.microsoft.com/office/drawing/2014/main" id="{77C6B109-BF7D-1753-7AB0-AD066D77C800}"/>
              </a:ext>
            </a:extLst>
          </p:cNvPr>
          <p:cNvSpPr>
            <a:spLocks noGrp="1"/>
          </p:cNvSpPr>
          <p:nvPr>
            <p:ph type="dt" sz="half" idx="10"/>
          </p:nvPr>
        </p:nvSpPr>
        <p:spPr/>
        <p:txBody>
          <a:bodyPr/>
          <a:lstStyle/>
          <a:p>
            <a:fld id="{57821625-9892-4533-B313-5C707A0ABC27}" type="datetimeFigureOut">
              <a:rPr lang="es-CL" smtClean="0"/>
              <a:t>22-06-2022</a:t>
            </a:fld>
            <a:endParaRPr lang="es-CL"/>
          </a:p>
        </p:txBody>
      </p:sp>
      <p:sp>
        <p:nvSpPr>
          <p:cNvPr id="8" name="Marcador de pie de página 7">
            <a:extLst>
              <a:ext uri="{FF2B5EF4-FFF2-40B4-BE49-F238E27FC236}">
                <a16:creationId xmlns:a16="http://schemas.microsoft.com/office/drawing/2014/main" id="{F5ED9695-304A-229B-1AC3-32A75D2248A1}"/>
              </a:ext>
            </a:extLst>
          </p:cNvPr>
          <p:cNvSpPr>
            <a:spLocks noGrp="1"/>
          </p:cNvSpPr>
          <p:nvPr>
            <p:ph type="ftr" sz="quarter" idx="11"/>
          </p:nvPr>
        </p:nvSpPr>
        <p:spPr/>
        <p:txBody>
          <a:bodyPr/>
          <a:lstStyle/>
          <a:p>
            <a:endParaRPr lang="es-CL"/>
          </a:p>
        </p:txBody>
      </p:sp>
      <p:sp>
        <p:nvSpPr>
          <p:cNvPr id="9" name="Marcador de número de diapositiva 8">
            <a:extLst>
              <a:ext uri="{FF2B5EF4-FFF2-40B4-BE49-F238E27FC236}">
                <a16:creationId xmlns:a16="http://schemas.microsoft.com/office/drawing/2014/main" id="{7FA4C8A0-1E2B-2520-860C-15DD577613C8}"/>
              </a:ext>
            </a:extLst>
          </p:cNvPr>
          <p:cNvSpPr>
            <a:spLocks noGrp="1"/>
          </p:cNvSpPr>
          <p:nvPr>
            <p:ph type="sldNum" sz="quarter" idx="12"/>
          </p:nvPr>
        </p:nvSpPr>
        <p:spPr/>
        <p:txBody>
          <a:bodyPr/>
          <a:lstStyle/>
          <a:p>
            <a:fld id="{5DF8A485-CF9D-40A2-93AB-A13404B7F02A}" type="slidenum">
              <a:rPr lang="es-CL" smtClean="0"/>
              <a:t>‹Nº›</a:t>
            </a:fld>
            <a:endParaRPr lang="es-CL"/>
          </a:p>
        </p:txBody>
      </p:sp>
    </p:spTree>
    <p:extLst>
      <p:ext uri="{BB962C8B-B14F-4D97-AF65-F5344CB8AC3E}">
        <p14:creationId xmlns:p14="http://schemas.microsoft.com/office/powerpoint/2010/main" val="20237063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377C036-79ED-B41A-20E2-FC2CD33988E1}"/>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fecha 2">
            <a:extLst>
              <a:ext uri="{FF2B5EF4-FFF2-40B4-BE49-F238E27FC236}">
                <a16:creationId xmlns:a16="http://schemas.microsoft.com/office/drawing/2014/main" id="{DC611296-FEE6-09AD-0F0B-6947AC008C18}"/>
              </a:ext>
            </a:extLst>
          </p:cNvPr>
          <p:cNvSpPr>
            <a:spLocks noGrp="1"/>
          </p:cNvSpPr>
          <p:nvPr>
            <p:ph type="dt" sz="half" idx="10"/>
          </p:nvPr>
        </p:nvSpPr>
        <p:spPr/>
        <p:txBody>
          <a:bodyPr/>
          <a:lstStyle/>
          <a:p>
            <a:fld id="{57821625-9892-4533-B313-5C707A0ABC27}" type="datetimeFigureOut">
              <a:rPr lang="es-CL" smtClean="0"/>
              <a:t>22-06-2022</a:t>
            </a:fld>
            <a:endParaRPr lang="es-CL"/>
          </a:p>
        </p:txBody>
      </p:sp>
      <p:sp>
        <p:nvSpPr>
          <p:cNvPr id="4" name="Marcador de pie de página 3">
            <a:extLst>
              <a:ext uri="{FF2B5EF4-FFF2-40B4-BE49-F238E27FC236}">
                <a16:creationId xmlns:a16="http://schemas.microsoft.com/office/drawing/2014/main" id="{F3C2162C-3D28-1131-0DFE-5154E3E33DC4}"/>
              </a:ext>
            </a:extLst>
          </p:cNvPr>
          <p:cNvSpPr>
            <a:spLocks noGrp="1"/>
          </p:cNvSpPr>
          <p:nvPr>
            <p:ph type="ftr" sz="quarter" idx="11"/>
          </p:nvPr>
        </p:nvSpPr>
        <p:spPr/>
        <p:txBody>
          <a:bodyPr/>
          <a:lstStyle/>
          <a:p>
            <a:endParaRPr lang="es-CL"/>
          </a:p>
        </p:txBody>
      </p:sp>
      <p:sp>
        <p:nvSpPr>
          <p:cNvPr id="5" name="Marcador de número de diapositiva 4">
            <a:extLst>
              <a:ext uri="{FF2B5EF4-FFF2-40B4-BE49-F238E27FC236}">
                <a16:creationId xmlns:a16="http://schemas.microsoft.com/office/drawing/2014/main" id="{1EBEC82D-D2C6-F917-1666-4BCA25DBA91A}"/>
              </a:ext>
            </a:extLst>
          </p:cNvPr>
          <p:cNvSpPr>
            <a:spLocks noGrp="1"/>
          </p:cNvSpPr>
          <p:nvPr>
            <p:ph type="sldNum" sz="quarter" idx="12"/>
          </p:nvPr>
        </p:nvSpPr>
        <p:spPr/>
        <p:txBody>
          <a:bodyPr/>
          <a:lstStyle/>
          <a:p>
            <a:fld id="{5DF8A485-CF9D-40A2-93AB-A13404B7F02A}" type="slidenum">
              <a:rPr lang="es-CL" smtClean="0"/>
              <a:t>‹Nº›</a:t>
            </a:fld>
            <a:endParaRPr lang="es-CL"/>
          </a:p>
        </p:txBody>
      </p:sp>
    </p:spTree>
    <p:extLst>
      <p:ext uri="{BB962C8B-B14F-4D97-AF65-F5344CB8AC3E}">
        <p14:creationId xmlns:p14="http://schemas.microsoft.com/office/powerpoint/2010/main" val="10755144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CE0541B3-AD5D-CA79-A140-1448ED1262D7}"/>
              </a:ext>
            </a:extLst>
          </p:cNvPr>
          <p:cNvSpPr>
            <a:spLocks noGrp="1"/>
          </p:cNvSpPr>
          <p:nvPr>
            <p:ph type="dt" sz="half" idx="10"/>
          </p:nvPr>
        </p:nvSpPr>
        <p:spPr/>
        <p:txBody>
          <a:bodyPr/>
          <a:lstStyle/>
          <a:p>
            <a:fld id="{57821625-9892-4533-B313-5C707A0ABC27}" type="datetimeFigureOut">
              <a:rPr lang="es-CL" smtClean="0"/>
              <a:t>22-06-2022</a:t>
            </a:fld>
            <a:endParaRPr lang="es-CL"/>
          </a:p>
        </p:txBody>
      </p:sp>
      <p:sp>
        <p:nvSpPr>
          <p:cNvPr id="3" name="Marcador de pie de página 2">
            <a:extLst>
              <a:ext uri="{FF2B5EF4-FFF2-40B4-BE49-F238E27FC236}">
                <a16:creationId xmlns:a16="http://schemas.microsoft.com/office/drawing/2014/main" id="{CFCDA67F-605E-F2B1-DCED-FDD2D688FE86}"/>
              </a:ext>
            </a:extLst>
          </p:cNvPr>
          <p:cNvSpPr>
            <a:spLocks noGrp="1"/>
          </p:cNvSpPr>
          <p:nvPr>
            <p:ph type="ftr" sz="quarter" idx="11"/>
          </p:nvPr>
        </p:nvSpPr>
        <p:spPr/>
        <p:txBody>
          <a:bodyPr/>
          <a:lstStyle/>
          <a:p>
            <a:endParaRPr lang="es-CL"/>
          </a:p>
        </p:txBody>
      </p:sp>
      <p:sp>
        <p:nvSpPr>
          <p:cNvPr id="4" name="Marcador de número de diapositiva 3">
            <a:extLst>
              <a:ext uri="{FF2B5EF4-FFF2-40B4-BE49-F238E27FC236}">
                <a16:creationId xmlns:a16="http://schemas.microsoft.com/office/drawing/2014/main" id="{43CBD0C6-3C7B-F484-C390-3842EEF9341E}"/>
              </a:ext>
            </a:extLst>
          </p:cNvPr>
          <p:cNvSpPr>
            <a:spLocks noGrp="1"/>
          </p:cNvSpPr>
          <p:nvPr>
            <p:ph type="sldNum" sz="quarter" idx="12"/>
          </p:nvPr>
        </p:nvSpPr>
        <p:spPr/>
        <p:txBody>
          <a:bodyPr/>
          <a:lstStyle/>
          <a:p>
            <a:fld id="{5DF8A485-CF9D-40A2-93AB-A13404B7F02A}" type="slidenum">
              <a:rPr lang="es-CL" smtClean="0"/>
              <a:t>‹Nº›</a:t>
            </a:fld>
            <a:endParaRPr lang="es-CL"/>
          </a:p>
        </p:txBody>
      </p:sp>
    </p:spTree>
    <p:extLst>
      <p:ext uri="{BB962C8B-B14F-4D97-AF65-F5344CB8AC3E}">
        <p14:creationId xmlns:p14="http://schemas.microsoft.com/office/powerpoint/2010/main" val="4620199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20E011C-9C42-5676-50D3-2DAF968A783B}"/>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1415367F-AFA2-8896-728C-EB44B303130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texto 3">
            <a:extLst>
              <a:ext uri="{FF2B5EF4-FFF2-40B4-BE49-F238E27FC236}">
                <a16:creationId xmlns:a16="http://schemas.microsoft.com/office/drawing/2014/main" id="{C2BC7043-A788-3E70-C9CB-40B8C0FF8A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D4777A00-1A37-1CB3-BA59-4E3970D56F34}"/>
              </a:ext>
            </a:extLst>
          </p:cNvPr>
          <p:cNvSpPr>
            <a:spLocks noGrp="1"/>
          </p:cNvSpPr>
          <p:nvPr>
            <p:ph type="dt" sz="half" idx="10"/>
          </p:nvPr>
        </p:nvSpPr>
        <p:spPr/>
        <p:txBody>
          <a:bodyPr/>
          <a:lstStyle/>
          <a:p>
            <a:fld id="{57821625-9892-4533-B313-5C707A0ABC27}" type="datetimeFigureOut">
              <a:rPr lang="es-CL" smtClean="0"/>
              <a:t>22-06-2022</a:t>
            </a:fld>
            <a:endParaRPr lang="es-CL"/>
          </a:p>
        </p:txBody>
      </p:sp>
      <p:sp>
        <p:nvSpPr>
          <p:cNvPr id="6" name="Marcador de pie de página 5">
            <a:extLst>
              <a:ext uri="{FF2B5EF4-FFF2-40B4-BE49-F238E27FC236}">
                <a16:creationId xmlns:a16="http://schemas.microsoft.com/office/drawing/2014/main" id="{3A69F24D-4C85-E699-905A-C42C7167BA1C}"/>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03BDF024-B9C0-8D90-5766-94F853D44583}"/>
              </a:ext>
            </a:extLst>
          </p:cNvPr>
          <p:cNvSpPr>
            <a:spLocks noGrp="1"/>
          </p:cNvSpPr>
          <p:nvPr>
            <p:ph type="sldNum" sz="quarter" idx="12"/>
          </p:nvPr>
        </p:nvSpPr>
        <p:spPr/>
        <p:txBody>
          <a:bodyPr/>
          <a:lstStyle/>
          <a:p>
            <a:fld id="{5DF8A485-CF9D-40A2-93AB-A13404B7F02A}" type="slidenum">
              <a:rPr lang="es-CL" smtClean="0"/>
              <a:t>‹Nº›</a:t>
            </a:fld>
            <a:endParaRPr lang="es-CL"/>
          </a:p>
        </p:txBody>
      </p:sp>
    </p:spTree>
    <p:extLst>
      <p:ext uri="{BB962C8B-B14F-4D97-AF65-F5344CB8AC3E}">
        <p14:creationId xmlns:p14="http://schemas.microsoft.com/office/powerpoint/2010/main" val="2095047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778D2F8-F954-3D5C-4215-691A4C3A1252}"/>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posición de imagen 2">
            <a:extLst>
              <a:ext uri="{FF2B5EF4-FFF2-40B4-BE49-F238E27FC236}">
                <a16:creationId xmlns:a16="http://schemas.microsoft.com/office/drawing/2014/main" id="{A3A35FA2-38BB-C4BD-FB2B-58C0AC7D3EE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Marcador de texto 3">
            <a:extLst>
              <a:ext uri="{FF2B5EF4-FFF2-40B4-BE49-F238E27FC236}">
                <a16:creationId xmlns:a16="http://schemas.microsoft.com/office/drawing/2014/main" id="{08E29DD9-EBA0-6AC2-5004-7C2A7B538D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1577199E-B36C-EBA7-A65F-97E7ACA81C6B}"/>
              </a:ext>
            </a:extLst>
          </p:cNvPr>
          <p:cNvSpPr>
            <a:spLocks noGrp="1"/>
          </p:cNvSpPr>
          <p:nvPr>
            <p:ph type="dt" sz="half" idx="10"/>
          </p:nvPr>
        </p:nvSpPr>
        <p:spPr/>
        <p:txBody>
          <a:bodyPr/>
          <a:lstStyle/>
          <a:p>
            <a:fld id="{57821625-9892-4533-B313-5C707A0ABC27}" type="datetimeFigureOut">
              <a:rPr lang="es-CL" smtClean="0"/>
              <a:t>22-06-2022</a:t>
            </a:fld>
            <a:endParaRPr lang="es-CL"/>
          </a:p>
        </p:txBody>
      </p:sp>
      <p:sp>
        <p:nvSpPr>
          <p:cNvPr id="6" name="Marcador de pie de página 5">
            <a:extLst>
              <a:ext uri="{FF2B5EF4-FFF2-40B4-BE49-F238E27FC236}">
                <a16:creationId xmlns:a16="http://schemas.microsoft.com/office/drawing/2014/main" id="{6AFCAC81-285B-A147-A8ED-0EECF2D2F3B3}"/>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6AA4E443-763F-D75D-9012-D1EE05703C71}"/>
              </a:ext>
            </a:extLst>
          </p:cNvPr>
          <p:cNvSpPr>
            <a:spLocks noGrp="1"/>
          </p:cNvSpPr>
          <p:nvPr>
            <p:ph type="sldNum" sz="quarter" idx="12"/>
          </p:nvPr>
        </p:nvSpPr>
        <p:spPr/>
        <p:txBody>
          <a:bodyPr/>
          <a:lstStyle/>
          <a:p>
            <a:fld id="{5DF8A485-CF9D-40A2-93AB-A13404B7F02A}" type="slidenum">
              <a:rPr lang="es-CL" smtClean="0"/>
              <a:t>‹Nº›</a:t>
            </a:fld>
            <a:endParaRPr lang="es-CL"/>
          </a:p>
        </p:txBody>
      </p:sp>
    </p:spTree>
    <p:extLst>
      <p:ext uri="{BB962C8B-B14F-4D97-AF65-F5344CB8AC3E}">
        <p14:creationId xmlns:p14="http://schemas.microsoft.com/office/powerpoint/2010/main" val="36319873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69DDBE9A-9509-C9B0-B7D1-F7DEBAB1A635}"/>
              </a:ext>
            </a:extLst>
          </p:cNvPr>
          <p:cNvSpPr>
            <a:spLocks noGrp="1"/>
          </p:cNvSpPr>
          <p:nvPr>
            <p:ph type="title"/>
          </p:nvPr>
        </p:nvSpPr>
        <p:spPr>
          <a:xfrm>
            <a:off x="838200" y="365125"/>
            <a:ext cx="7315200" cy="1325563"/>
          </a:xfrm>
          <a:prstGeom prst="rect">
            <a:avLst/>
          </a:prstGeom>
        </p:spPr>
        <p:txBody>
          <a:bodyPr vert="horz" lIns="91440" tIns="45720" rIns="91440" bIns="45720" rtlCol="0" anchor="ctr">
            <a:normAutofit/>
          </a:bodyPr>
          <a:lstStyle/>
          <a:p>
            <a:r>
              <a:rPr lang="es-ES" dirty="0"/>
              <a:t>Haga clic para modificar el estilo de título del patrón</a:t>
            </a:r>
            <a:endParaRPr lang="es-CL" dirty="0"/>
          </a:p>
        </p:txBody>
      </p:sp>
      <p:sp>
        <p:nvSpPr>
          <p:cNvPr id="3" name="Marcador de texto 2">
            <a:extLst>
              <a:ext uri="{FF2B5EF4-FFF2-40B4-BE49-F238E27FC236}">
                <a16:creationId xmlns:a16="http://schemas.microsoft.com/office/drawing/2014/main" id="{A23991C9-8F85-7C24-1E71-1038F9A0D52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3A2BA8C7-87A1-9075-2366-07177B826C5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821625-9892-4533-B313-5C707A0ABC27}" type="datetimeFigureOut">
              <a:rPr lang="es-CL" smtClean="0"/>
              <a:t>22-06-2022</a:t>
            </a:fld>
            <a:endParaRPr lang="es-CL"/>
          </a:p>
        </p:txBody>
      </p:sp>
      <p:sp>
        <p:nvSpPr>
          <p:cNvPr id="5" name="Marcador de pie de página 4">
            <a:extLst>
              <a:ext uri="{FF2B5EF4-FFF2-40B4-BE49-F238E27FC236}">
                <a16:creationId xmlns:a16="http://schemas.microsoft.com/office/drawing/2014/main" id="{8F2F60FA-7788-09F4-436B-4A45742174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Marcador de número de diapositiva 5">
            <a:extLst>
              <a:ext uri="{FF2B5EF4-FFF2-40B4-BE49-F238E27FC236}">
                <a16:creationId xmlns:a16="http://schemas.microsoft.com/office/drawing/2014/main" id="{6BF2E9B4-9515-537A-8651-B80852516D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F8A485-CF9D-40A2-93AB-A13404B7F02A}" type="slidenum">
              <a:rPr lang="es-CL" smtClean="0"/>
              <a:t>‹Nº›</a:t>
            </a:fld>
            <a:endParaRPr lang="es-CL"/>
          </a:p>
        </p:txBody>
      </p:sp>
    </p:spTree>
    <p:extLst>
      <p:ext uri="{BB962C8B-B14F-4D97-AF65-F5344CB8AC3E}">
        <p14:creationId xmlns:p14="http://schemas.microsoft.com/office/powerpoint/2010/main" val="37979330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4.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7446150-F8A6-C774-82E0-5BB229C79355}"/>
              </a:ext>
            </a:extLst>
          </p:cNvPr>
          <p:cNvSpPr>
            <a:spLocks noGrp="1"/>
          </p:cNvSpPr>
          <p:nvPr>
            <p:ph type="ctrTitle"/>
          </p:nvPr>
        </p:nvSpPr>
        <p:spPr>
          <a:xfrm>
            <a:off x="602139" y="4172141"/>
            <a:ext cx="10987720" cy="2111884"/>
          </a:xfrm>
        </p:spPr>
        <p:txBody>
          <a:bodyPr anchor="t">
            <a:noAutofit/>
          </a:bodyPr>
          <a:lstStyle/>
          <a:p>
            <a:pPr algn="l"/>
            <a:r>
              <a:rPr lang="es-CL" sz="3200" b="1" dirty="0"/>
              <a:t>Metodología de Marco Lógico: un ejemplo de utilización</a:t>
            </a:r>
            <a:br>
              <a:rPr lang="es-CL" sz="3200" b="1" dirty="0"/>
            </a:br>
            <a:r>
              <a:rPr lang="es-CL" sz="1600" b="1" dirty="0"/>
              <a:t>Programa de Capacitación en Instrumentos y Metodologías de Planificación</a:t>
            </a:r>
            <a:br>
              <a:rPr lang="es-CL" sz="2000" dirty="0"/>
            </a:br>
            <a:br>
              <a:rPr lang="es-CL" sz="2000" dirty="0"/>
            </a:br>
            <a:r>
              <a:rPr lang="es-CL" sz="2400" dirty="0"/>
              <a:t>Marcos Mora y Sebastián Leiva</a:t>
            </a:r>
            <a:br>
              <a:rPr lang="es-CL" sz="2400" dirty="0"/>
            </a:br>
            <a:r>
              <a:rPr lang="es-CL" sz="2400" dirty="0"/>
              <a:t>20 de junio de 2022</a:t>
            </a:r>
            <a:endParaRPr lang="es-CL" sz="3200" dirty="0"/>
          </a:p>
        </p:txBody>
      </p:sp>
      <p:grpSp>
        <p:nvGrpSpPr>
          <p:cNvPr id="77" name="Grupo 76">
            <a:extLst>
              <a:ext uri="{FF2B5EF4-FFF2-40B4-BE49-F238E27FC236}">
                <a16:creationId xmlns:a16="http://schemas.microsoft.com/office/drawing/2014/main" id="{80A32EAD-831A-9DB8-749F-763B587D114E}"/>
              </a:ext>
            </a:extLst>
          </p:cNvPr>
          <p:cNvGrpSpPr/>
          <p:nvPr/>
        </p:nvGrpSpPr>
        <p:grpSpPr>
          <a:xfrm>
            <a:off x="434740" y="6286858"/>
            <a:ext cx="11322518" cy="146544"/>
            <a:chOff x="277766" y="5955519"/>
            <a:chExt cx="11322518" cy="146544"/>
          </a:xfrm>
        </p:grpSpPr>
        <p:sp>
          <p:nvSpPr>
            <p:cNvPr id="42" name="Diagrama de flujo: conector 41">
              <a:extLst>
                <a:ext uri="{FF2B5EF4-FFF2-40B4-BE49-F238E27FC236}">
                  <a16:creationId xmlns:a16="http://schemas.microsoft.com/office/drawing/2014/main" id="{8FD020CA-4A0E-45E1-3F1C-D440D6CB15D6}"/>
                </a:ext>
              </a:extLst>
            </p:cNvPr>
            <p:cNvSpPr/>
            <p:nvPr/>
          </p:nvSpPr>
          <p:spPr>
            <a:xfrm rot="21480000">
              <a:off x="277766" y="5955519"/>
              <a:ext cx="164892" cy="146544"/>
            </a:xfrm>
            <a:prstGeom prst="flowChartConnector">
              <a:avLst/>
            </a:prstGeom>
            <a:solidFill>
              <a:srgbClr val="FDBC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grpSp>
          <p:nvGrpSpPr>
            <p:cNvPr id="76" name="Grupo 75">
              <a:extLst>
                <a:ext uri="{FF2B5EF4-FFF2-40B4-BE49-F238E27FC236}">
                  <a16:creationId xmlns:a16="http://schemas.microsoft.com/office/drawing/2014/main" id="{36999258-47E7-10E1-F3BD-93B2B25C45DB}"/>
                </a:ext>
              </a:extLst>
            </p:cNvPr>
            <p:cNvGrpSpPr/>
            <p:nvPr/>
          </p:nvGrpSpPr>
          <p:grpSpPr>
            <a:xfrm>
              <a:off x="662512" y="5955519"/>
              <a:ext cx="10937772" cy="146544"/>
              <a:chOff x="662512" y="5955519"/>
              <a:chExt cx="10937772" cy="146544"/>
            </a:xfrm>
          </p:grpSpPr>
          <p:sp>
            <p:nvSpPr>
              <p:cNvPr id="68" name="Diagrama de flujo: conector 67">
                <a:extLst>
                  <a:ext uri="{FF2B5EF4-FFF2-40B4-BE49-F238E27FC236}">
                    <a16:creationId xmlns:a16="http://schemas.microsoft.com/office/drawing/2014/main" id="{00E5F5C2-66B1-D1B6-EA7E-9B6355D46401}"/>
                  </a:ext>
                </a:extLst>
              </p:cNvPr>
              <p:cNvSpPr/>
              <p:nvPr/>
            </p:nvSpPr>
            <p:spPr>
              <a:xfrm rot="21480000">
                <a:off x="9896416" y="5955519"/>
                <a:ext cx="164892" cy="146544"/>
              </a:xfrm>
              <a:prstGeom prst="flowChartConnector">
                <a:avLst/>
              </a:prstGeom>
              <a:solidFill>
                <a:srgbClr val="9DB2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43" name="Diagrama de flujo: conector 42">
                <a:extLst>
                  <a:ext uri="{FF2B5EF4-FFF2-40B4-BE49-F238E27FC236}">
                    <a16:creationId xmlns:a16="http://schemas.microsoft.com/office/drawing/2014/main" id="{879883AF-A157-84F7-7EAA-4C744C1A3AA8}"/>
                  </a:ext>
                </a:extLst>
              </p:cNvPr>
              <p:cNvSpPr/>
              <p:nvPr/>
            </p:nvSpPr>
            <p:spPr>
              <a:xfrm rot="21480000">
                <a:off x="662512" y="5955519"/>
                <a:ext cx="164892" cy="146544"/>
              </a:xfrm>
              <a:prstGeom prst="flowChartConnector">
                <a:avLst/>
              </a:prstGeom>
              <a:solidFill>
                <a:srgbClr val="F796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45" name="Diagrama de flujo: conector 44">
                <a:extLst>
                  <a:ext uri="{FF2B5EF4-FFF2-40B4-BE49-F238E27FC236}">
                    <a16:creationId xmlns:a16="http://schemas.microsoft.com/office/drawing/2014/main" id="{19A0597F-D748-660A-F3DD-7E04B2C66D84}"/>
                  </a:ext>
                </a:extLst>
              </p:cNvPr>
              <p:cNvSpPr/>
              <p:nvPr/>
            </p:nvSpPr>
            <p:spPr>
              <a:xfrm rot="21480000">
                <a:off x="1047258" y="5955519"/>
                <a:ext cx="164892" cy="146544"/>
              </a:xfrm>
              <a:prstGeom prst="flowChartConnector">
                <a:avLst/>
              </a:prstGeom>
              <a:solidFill>
                <a:srgbClr val="F26F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46" name="Diagrama de flujo: conector 45">
                <a:extLst>
                  <a:ext uri="{FF2B5EF4-FFF2-40B4-BE49-F238E27FC236}">
                    <a16:creationId xmlns:a16="http://schemas.microsoft.com/office/drawing/2014/main" id="{BBAFAA28-9C00-5424-2E25-16C0C2F07F31}"/>
                  </a:ext>
                </a:extLst>
              </p:cNvPr>
              <p:cNvSpPr/>
              <p:nvPr/>
            </p:nvSpPr>
            <p:spPr>
              <a:xfrm rot="21480000">
                <a:off x="1432004" y="5955519"/>
                <a:ext cx="164892" cy="146544"/>
              </a:xfrm>
              <a:prstGeom prst="flowChartConnector">
                <a:avLst/>
              </a:prstGeom>
              <a:solidFill>
                <a:srgbClr val="EE22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47" name="Diagrama de flujo: conector 46">
                <a:extLst>
                  <a:ext uri="{FF2B5EF4-FFF2-40B4-BE49-F238E27FC236}">
                    <a16:creationId xmlns:a16="http://schemas.microsoft.com/office/drawing/2014/main" id="{B389F5F4-9E63-A279-F9C7-3A1AF33CA23E}"/>
                  </a:ext>
                </a:extLst>
              </p:cNvPr>
              <p:cNvSpPr/>
              <p:nvPr/>
            </p:nvSpPr>
            <p:spPr>
              <a:xfrm rot="21480000">
                <a:off x="1816750" y="5955519"/>
                <a:ext cx="164892" cy="146544"/>
              </a:xfrm>
              <a:prstGeom prst="flowChartConnector">
                <a:avLst/>
              </a:prstGeom>
              <a:solidFill>
                <a:srgbClr val="EC1F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48" name="Diagrama de flujo: conector 47">
                <a:extLst>
                  <a:ext uri="{FF2B5EF4-FFF2-40B4-BE49-F238E27FC236}">
                    <a16:creationId xmlns:a16="http://schemas.microsoft.com/office/drawing/2014/main" id="{8E946EC0-2C0A-65A3-F729-5583DD24562E}"/>
                  </a:ext>
                </a:extLst>
              </p:cNvPr>
              <p:cNvSpPr/>
              <p:nvPr/>
            </p:nvSpPr>
            <p:spPr>
              <a:xfrm rot="21480000">
                <a:off x="2201496" y="5955519"/>
                <a:ext cx="164892" cy="146544"/>
              </a:xfrm>
              <a:prstGeom prst="flowChartConnector">
                <a:avLst/>
              </a:prstGeom>
              <a:solidFill>
                <a:srgbClr val="CB225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49" name="Diagrama de flujo: conector 48">
                <a:extLst>
                  <a:ext uri="{FF2B5EF4-FFF2-40B4-BE49-F238E27FC236}">
                    <a16:creationId xmlns:a16="http://schemas.microsoft.com/office/drawing/2014/main" id="{7BC815A7-951A-107A-7B70-6C512AC41C8D}"/>
                  </a:ext>
                </a:extLst>
              </p:cNvPr>
              <p:cNvSpPr/>
              <p:nvPr/>
            </p:nvSpPr>
            <p:spPr>
              <a:xfrm rot="21480000">
                <a:off x="2586242" y="5955519"/>
                <a:ext cx="164892" cy="146544"/>
              </a:xfrm>
              <a:prstGeom prst="flowChartConnector">
                <a:avLst/>
              </a:prstGeom>
              <a:solidFill>
                <a:srgbClr val="8A25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50" name="Diagrama de flujo: conector 49">
                <a:extLst>
                  <a:ext uri="{FF2B5EF4-FFF2-40B4-BE49-F238E27FC236}">
                    <a16:creationId xmlns:a16="http://schemas.microsoft.com/office/drawing/2014/main" id="{4C2EDD27-11E5-7FBA-C354-6157323371EA}"/>
                  </a:ext>
                </a:extLst>
              </p:cNvPr>
              <p:cNvSpPr/>
              <p:nvPr/>
            </p:nvSpPr>
            <p:spPr>
              <a:xfrm rot="21480000">
                <a:off x="2970988" y="5955519"/>
                <a:ext cx="164892" cy="146544"/>
              </a:xfrm>
              <a:prstGeom prst="flowChartConnector">
                <a:avLst/>
              </a:prstGeom>
              <a:solidFill>
                <a:srgbClr val="065C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51" name="Diagrama de flujo: conector 50">
                <a:extLst>
                  <a:ext uri="{FF2B5EF4-FFF2-40B4-BE49-F238E27FC236}">
                    <a16:creationId xmlns:a16="http://schemas.microsoft.com/office/drawing/2014/main" id="{9298C9BC-B7BA-A631-A00C-183BD08A0A8A}"/>
                  </a:ext>
                </a:extLst>
              </p:cNvPr>
              <p:cNvSpPr/>
              <p:nvPr/>
            </p:nvSpPr>
            <p:spPr>
              <a:xfrm rot="21480000">
                <a:off x="3355734" y="5955519"/>
                <a:ext cx="164892" cy="146544"/>
              </a:xfrm>
              <a:prstGeom prst="flowChartConnector">
                <a:avLst/>
              </a:prstGeom>
              <a:solidFill>
                <a:srgbClr val="0091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52" name="Diagrama de flujo: conector 51">
                <a:extLst>
                  <a:ext uri="{FF2B5EF4-FFF2-40B4-BE49-F238E27FC236}">
                    <a16:creationId xmlns:a16="http://schemas.microsoft.com/office/drawing/2014/main" id="{1511C638-E9CC-DC0C-B1A3-2E663778C4BD}"/>
                  </a:ext>
                </a:extLst>
              </p:cNvPr>
              <p:cNvSpPr/>
              <p:nvPr/>
            </p:nvSpPr>
            <p:spPr>
              <a:xfrm rot="21480000">
                <a:off x="3740480" y="5955519"/>
                <a:ext cx="164892" cy="146544"/>
              </a:xfrm>
              <a:prstGeom prst="flowChartConnector">
                <a:avLst/>
              </a:prstGeom>
              <a:solidFill>
                <a:srgbClr val="0DAE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53" name="Diagrama de flujo: conector 52">
                <a:extLst>
                  <a:ext uri="{FF2B5EF4-FFF2-40B4-BE49-F238E27FC236}">
                    <a16:creationId xmlns:a16="http://schemas.microsoft.com/office/drawing/2014/main" id="{DD2B3667-B3BE-DCC4-6089-E8F02F19C8B3}"/>
                  </a:ext>
                </a:extLst>
              </p:cNvPr>
              <p:cNvSpPr/>
              <p:nvPr/>
            </p:nvSpPr>
            <p:spPr>
              <a:xfrm rot="21480000">
                <a:off x="4125226" y="5955519"/>
                <a:ext cx="164892" cy="146544"/>
              </a:xfrm>
              <a:prstGeom prst="flowChartConnector">
                <a:avLst/>
              </a:prstGeom>
              <a:solidFill>
                <a:srgbClr val="A3B7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54" name="Diagrama de flujo: conector 53">
                <a:extLst>
                  <a:ext uri="{FF2B5EF4-FFF2-40B4-BE49-F238E27FC236}">
                    <a16:creationId xmlns:a16="http://schemas.microsoft.com/office/drawing/2014/main" id="{6C464D10-974D-EA25-4AC8-B92A20863C91}"/>
                  </a:ext>
                </a:extLst>
              </p:cNvPr>
              <p:cNvSpPr/>
              <p:nvPr/>
            </p:nvSpPr>
            <p:spPr>
              <a:xfrm rot="21480000">
                <a:off x="4509972" y="5955519"/>
                <a:ext cx="164892" cy="146544"/>
              </a:xfrm>
              <a:prstGeom prst="flowChartConnector">
                <a:avLst/>
              </a:prstGeom>
              <a:solidFill>
                <a:srgbClr val="1DBF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55" name="Diagrama de flujo: conector 54">
                <a:extLst>
                  <a:ext uri="{FF2B5EF4-FFF2-40B4-BE49-F238E27FC236}">
                    <a16:creationId xmlns:a16="http://schemas.microsoft.com/office/drawing/2014/main" id="{99429FEE-0A25-41C3-9001-A276770BADF2}"/>
                  </a:ext>
                </a:extLst>
              </p:cNvPr>
              <p:cNvSpPr/>
              <p:nvPr/>
            </p:nvSpPr>
            <p:spPr>
              <a:xfrm rot="21480000">
                <a:off x="4894718" y="5955519"/>
                <a:ext cx="164892" cy="146544"/>
              </a:xfrm>
              <a:prstGeom prst="flowChartConnector">
                <a:avLst/>
              </a:prstGeom>
              <a:solidFill>
                <a:srgbClr val="0095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56" name="Diagrama de flujo: conector 55">
                <a:extLst>
                  <a:ext uri="{FF2B5EF4-FFF2-40B4-BE49-F238E27FC236}">
                    <a16:creationId xmlns:a16="http://schemas.microsoft.com/office/drawing/2014/main" id="{238BCC63-7EC1-C5FC-2FC6-0CB41C2D1E23}"/>
                  </a:ext>
                </a:extLst>
              </p:cNvPr>
              <p:cNvSpPr/>
              <p:nvPr/>
            </p:nvSpPr>
            <p:spPr>
              <a:xfrm rot="21480000">
                <a:off x="5279464" y="5955519"/>
                <a:ext cx="164892" cy="146544"/>
              </a:xfrm>
              <a:prstGeom prst="flowChartConnector">
                <a:avLst/>
              </a:prstGeom>
              <a:solidFill>
                <a:srgbClr val="006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57" name="Diagrama de flujo: conector 56">
                <a:extLst>
                  <a:ext uri="{FF2B5EF4-FFF2-40B4-BE49-F238E27FC236}">
                    <a16:creationId xmlns:a16="http://schemas.microsoft.com/office/drawing/2014/main" id="{E2D9E1B6-7E45-99D5-19D8-1D3B327A2D17}"/>
                  </a:ext>
                </a:extLst>
              </p:cNvPr>
              <p:cNvSpPr/>
              <p:nvPr/>
            </p:nvSpPr>
            <p:spPr>
              <a:xfrm rot="21480000">
                <a:off x="5664210" y="5955519"/>
                <a:ext cx="164892" cy="146544"/>
              </a:xfrm>
              <a:prstGeom prst="flowChartConnector">
                <a:avLst/>
              </a:prstGeom>
              <a:solidFill>
                <a:srgbClr val="2638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58" name="Diagrama de flujo: conector 57">
                <a:extLst>
                  <a:ext uri="{FF2B5EF4-FFF2-40B4-BE49-F238E27FC236}">
                    <a16:creationId xmlns:a16="http://schemas.microsoft.com/office/drawing/2014/main" id="{C453EBDD-FC05-D614-146B-A30402922E30}"/>
                  </a:ext>
                </a:extLst>
              </p:cNvPr>
              <p:cNvSpPr/>
              <p:nvPr/>
            </p:nvSpPr>
            <p:spPr>
              <a:xfrm rot="21480000">
                <a:off x="6048956" y="5955519"/>
                <a:ext cx="164892" cy="146544"/>
              </a:xfrm>
              <a:prstGeom prst="flowChartConnector">
                <a:avLst/>
              </a:prstGeom>
              <a:solidFill>
                <a:srgbClr val="FEBE1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59" name="Diagrama de flujo: conector 58">
                <a:extLst>
                  <a:ext uri="{FF2B5EF4-FFF2-40B4-BE49-F238E27FC236}">
                    <a16:creationId xmlns:a16="http://schemas.microsoft.com/office/drawing/2014/main" id="{C365E421-225C-7E2E-BAAB-F2160ECA5E78}"/>
                  </a:ext>
                </a:extLst>
              </p:cNvPr>
              <p:cNvSpPr/>
              <p:nvPr/>
            </p:nvSpPr>
            <p:spPr>
              <a:xfrm rot="21480000">
                <a:off x="6433702" y="5955519"/>
                <a:ext cx="164892" cy="146544"/>
              </a:xfrm>
              <a:prstGeom prst="flowChartConnector">
                <a:avLst/>
              </a:prstGeom>
              <a:solidFill>
                <a:srgbClr val="F899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60" name="Diagrama de flujo: conector 59">
                <a:extLst>
                  <a:ext uri="{FF2B5EF4-FFF2-40B4-BE49-F238E27FC236}">
                    <a16:creationId xmlns:a16="http://schemas.microsoft.com/office/drawing/2014/main" id="{A6C7D5F1-70D1-15CD-59BB-3AEBEF82AC05}"/>
                  </a:ext>
                </a:extLst>
              </p:cNvPr>
              <p:cNvSpPr/>
              <p:nvPr/>
            </p:nvSpPr>
            <p:spPr>
              <a:xfrm rot="21480000">
                <a:off x="6818448" y="5955519"/>
                <a:ext cx="164892" cy="146544"/>
              </a:xfrm>
              <a:prstGeom prst="flowChartConnector">
                <a:avLst/>
              </a:prstGeom>
              <a:solidFill>
                <a:srgbClr val="F270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61" name="Diagrama de flujo: conector 60">
                <a:extLst>
                  <a:ext uri="{FF2B5EF4-FFF2-40B4-BE49-F238E27FC236}">
                    <a16:creationId xmlns:a16="http://schemas.microsoft.com/office/drawing/2014/main" id="{7F54E171-A496-EE03-FF2B-C4B2B1BB25F9}"/>
                  </a:ext>
                </a:extLst>
              </p:cNvPr>
              <p:cNvSpPr/>
              <p:nvPr/>
            </p:nvSpPr>
            <p:spPr>
              <a:xfrm rot="21480000">
                <a:off x="7203194" y="5955519"/>
                <a:ext cx="164892" cy="146544"/>
              </a:xfrm>
              <a:prstGeom prst="flowChartConnector">
                <a:avLst/>
              </a:prstGeom>
              <a:solidFill>
                <a:srgbClr val="EE22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62" name="Diagrama de flujo: conector 61">
                <a:extLst>
                  <a:ext uri="{FF2B5EF4-FFF2-40B4-BE49-F238E27FC236}">
                    <a16:creationId xmlns:a16="http://schemas.microsoft.com/office/drawing/2014/main" id="{ECD147B8-5460-FE0B-6CBD-9F9F3DEB9461}"/>
                  </a:ext>
                </a:extLst>
              </p:cNvPr>
              <p:cNvSpPr/>
              <p:nvPr/>
            </p:nvSpPr>
            <p:spPr>
              <a:xfrm rot="21480000">
                <a:off x="7587940" y="5955519"/>
                <a:ext cx="164892" cy="146544"/>
              </a:xfrm>
              <a:prstGeom prst="flowChartConnector">
                <a:avLst/>
              </a:prstGeom>
              <a:solidFill>
                <a:srgbClr val="ED177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63" name="Diagrama de flujo: conector 62">
                <a:extLst>
                  <a:ext uri="{FF2B5EF4-FFF2-40B4-BE49-F238E27FC236}">
                    <a16:creationId xmlns:a16="http://schemas.microsoft.com/office/drawing/2014/main" id="{942A9001-75FC-07B8-93B9-FDAF86CC4D06}"/>
                  </a:ext>
                </a:extLst>
              </p:cNvPr>
              <p:cNvSpPr/>
              <p:nvPr/>
            </p:nvSpPr>
            <p:spPr>
              <a:xfrm rot="21480000">
                <a:off x="7972686" y="5955519"/>
                <a:ext cx="164892" cy="146544"/>
              </a:xfrm>
              <a:prstGeom prst="flowChartConnector">
                <a:avLst/>
              </a:prstGeom>
              <a:solidFill>
                <a:srgbClr val="CB225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64" name="Diagrama de flujo: conector 63">
                <a:extLst>
                  <a:ext uri="{FF2B5EF4-FFF2-40B4-BE49-F238E27FC236}">
                    <a16:creationId xmlns:a16="http://schemas.microsoft.com/office/drawing/2014/main" id="{05D15056-1F48-655E-B90C-DEF23169C31B}"/>
                  </a:ext>
                </a:extLst>
              </p:cNvPr>
              <p:cNvSpPr/>
              <p:nvPr/>
            </p:nvSpPr>
            <p:spPr>
              <a:xfrm rot="21480000">
                <a:off x="8357432" y="5955519"/>
                <a:ext cx="164892" cy="146544"/>
              </a:xfrm>
              <a:prstGeom prst="flowChartConnector">
                <a:avLst/>
              </a:prstGeom>
              <a:solidFill>
                <a:srgbClr val="8A25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65" name="Diagrama de flujo: conector 64">
                <a:extLst>
                  <a:ext uri="{FF2B5EF4-FFF2-40B4-BE49-F238E27FC236}">
                    <a16:creationId xmlns:a16="http://schemas.microsoft.com/office/drawing/2014/main" id="{FA0FA610-A300-594B-6836-14D8DEAEEE88}"/>
                  </a:ext>
                </a:extLst>
              </p:cNvPr>
              <p:cNvSpPr/>
              <p:nvPr/>
            </p:nvSpPr>
            <p:spPr>
              <a:xfrm rot="21480000">
                <a:off x="8742178" y="5955519"/>
                <a:ext cx="164892" cy="146544"/>
              </a:xfrm>
              <a:prstGeom prst="flowChartConnector">
                <a:avLst/>
              </a:prstGeom>
              <a:solidFill>
                <a:srgbClr val="065D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66" name="Diagrama de flujo: conector 65">
                <a:extLst>
                  <a:ext uri="{FF2B5EF4-FFF2-40B4-BE49-F238E27FC236}">
                    <a16:creationId xmlns:a16="http://schemas.microsoft.com/office/drawing/2014/main" id="{4178A254-D2BA-C7B9-BEA7-96A8E01C592F}"/>
                  </a:ext>
                </a:extLst>
              </p:cNvPr>
              <p:cNvSpPr/>
              <p:nvPr/>
            </p:nvSpPr>
            <p:spPr>
              <a:xfrm rot="21480000">
                <a:off x="9126924" y="5955519"/>
                <a:ext cx="164892" cy="146544"/>
              </a:xfrm>
              <a:prstGeom prst="flowChartConnector">
                <a:avLst/>
              </a:prstGeom>
              <a:solidFill>
                <a:srgbClr val="0090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67" name="Diagrama de flujo: conector 66">
                <a:extLst>
                  <a:ext uri="{FF2B5EF4-FFF2-40B4-BE49-F238E27FC236}">
                    <a16:creationId xmlns:a16="http://schemas.microsoft.com/office/drawing/2014/main" id="{F894040F-50D0-1592-AAAC-01F6AE10097D}"/>
                  </a:ext>
                </a:extLst>
              </p:cNvPr>
              <p:cNvSpPr/>
              <p:nvPr/>
            </p:nvSpPr>
            <p:spPr>
              <a:xfrm rot="21480000">
                <a:off x="9511670" y="5955519"/>
                <a:ext cx="164892" cy="146544"/>
              </a:xfrm>
              <a:prstGeom prst="flowChartConnector">
                <a:avLst/>
              </a:prstGeom>
              <a:solidFill>
                <a:srgbClr val="29B4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69" name="Diagrama de flujo: conector 68">
                <a:extLst>
                  <a:ext uri="{FF2B5EF4-FFF2-40B4-BE49-F238E27FC236}">
                    <a16:creationId xmlns:a16="http://schemas.microsoft.com/office/drawing/2014/main" id="{B1243370-FC17-8212-B4BE-91F9E09690E5}"/>
                  </a:ext>
                </a:extLst>
              </p:cNvPr>
              <p:cNvSpPr/>
              <p:nvPr/>
            </p:nvSpPr>
            <p:spPr>
              <a:xfrm rot="21480000">
                <a:off x="10281162" y="5955519"/>
                <a:ext cx="164892" cy="146544"/>
              </a:xfrm>
              <a:prstGeom prst="flowChartConnector">
                <a:avLst/>
              </a:prstGeom>
              <a:solidFill>
                <a:srgbClr val="18BFD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70" name="Diagrama de flujo: conector 69">
                <a:extLst>
                  <a:ext uri="{FF2B5EF4-FFF2-40B4-BE49-F238E27FC236}">
                    <a16:creationId xmlns:a16="http://schemas.microsoft.com/office/drawing/2014/main" id="{E72C964E-F867-3919-6701-D0E2C6B20778}"/>
                  </a:ext>
                </a:extLst>
              </p:cNvPr>
              <p:cNvSpPr/>
              <p:nvPr/>
            </p:nvSpPr>
            <p:spPr>
              <a:xfrm rot="21480000">
                <a:off x="10665908" y="5955519"/>
                <a:ext cx="164892" cy="146544"/>
              </a:xfrm>
              <a:prstGeom prst="flowChartConnector">
                <a:avLst/>
              </a:prstGeom>
              <a:solidFill>
                <a:srgbClr val="0095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71" name="Diagrama de flujo: conector 70">
                <a:extLst>
                  <a:ext uri="{FF2B5EF4-FFF2-40B4-BE49-F238E27FC236}">
                    <a16:creationId xmlns:a16="http://schemas.microsoft.com/office/drawing/2014/main" id="{07B113D3-6276-73D8-F33D-1F10E233E051}"/>
                  </a:ext>
                </a:extLst>
              </p:cNvPr>
              <p:cNvSpPr/>
              <p:nvPr/>
            </p:nvSpPr>
            <p:spPr>
              <a:xfrm rot="21480000">
                <a:off x="11050654" y="5955519"/>
                <a:ext cx="164892" cy="146544"/>
              </a:xfrm>
              <a:prstGeom prst="flowChartConnector">
                <a:avLst/>
              </a:prstGeom>
              <a:solidFill>
                <a:srgbClr val="006A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72" name="Diagrama de flujo: conector 71">
                <a:extLst>
                  <a:ext uri="{FF2B5EF4-FFF2-40B4-BE49-F238E27FC236}">
                    <a16:creationId xmlns:a16="http://schemas.microsoft.com/office/drawing/2014/main" id="{F22DA857-38C4-B853-1149-BB4ECE5AC6D3}"/>
                  </a:ext>
                </a:extLst>
              </p:cNvPr>
              <p:cNvSpPr/>
              <p:nvPr/>
            </p:nvSpPr>
            <p:spPr>
              <a:xfrm rot="21480000">
                <a:off x="11435392" y="5955519"/>
                <a:ext cx="164892" cy="146544"/>
              </a:xfrm>
              <a:prstGeom prst="flowChartConnector">
                <a:avLst/>
              </a:prstGeom>
              <a:solidFill>
                <a:srgbClr val="2537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grpSp>
      </p:grpSp>
      <p:pic>
        <p:nvPicPr>
          <p:cNvPr id="81" name="Imagen 80">
            <a:extLst>
              <a:ext uri="{FF2B5EF4-FFF2-40B4-BE49-F238E27FC236}">
                <a16:creationId xmlns:a16="http://schemas.microsoft.com/office/drawing/2014/main" id="{07A3329D-0CCA-4796-D10E-7637432838E3}"/>
              </a:ext>
            </a:extLst>
          </p:cNvPr>
          <p:cNvPicPr>
            <a:picLocks noChangeAspect="1"/>
          </p:cNvPicPr>
          <p:nvPr/>
        </p:nvPicPr>
        <p:blipFill>
          <a:blip r:embed="rId3"/>
          <a:stretch>
            <a:fillRect/>
          </a:stretch>
        </p:blipFill>
        <p:spPr>
          <a:xfrm>
            <a:off x="2686186" y="571143"/>
            <a:ext cx="6819627" cy="3489959"/>
          </a:xfrm>
          <a:prstGeom prst="rect">
            <a:avLst/>
          </a:prstGeom>
        </p:spPr>
      </p:pic>
    </p:spTree>
    <p:extLst>
      <p:ext uri="{BB962C8B-B14F-4D97-AF65-F5344CB8AC3E}">
        <p14:creationId xmlns:p14="http://schemas.microsoft.com/office/powerpoint/2010/main" val="7702096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C3CFE1-0D20-CCCF-3656-D34A6B08FBA9}"/>
              </a:ext>
            </a:extLst>
          </p:cNvPr>
          <p:cNvSpPr>
            <a:spLocks noGrp="1"/>
          </p:cNvSpPr>
          <p:nvPr>
            <p:ph type="title"/>
          </p:nvPr>
        </p:nvSpPr>
        <p:spPr/>
        <p:txBody>
          <a:bodyPr/>
          <a:lstStyle/>
          <a:p>
            <a:r>
              <a:rPr lang="es-CL" dirty="0"/>
              <a:t>Ejercicio de Marco Lógico</a:t>
            </a:r>
          </a:p>
        </p:txBody>
      </p:sp>
      <p:graphicFrame>
        <p:nvGraphicFramePr>
          <p:cNvPr id="5" name="Diagrama 4">
            <a:extLst>
              <a:ext uri="{FF2B5EF4-FFF2-40B4-BE49-F238E27FC236}">
                <a16:creationId xmlns:a16="http://schemas.microsoft.com/office/drawing/2014/main" id="{85D94E1E-2D69-A61D-93D4-E85C428FF402}"/>
              </a:ext>
            </a:extLst>
          </p:cNvPr>
          <p:cNvGraphicFramePr/>
          <p:nvPr>
            <p:extLst>
              <p:ext uri="{D42A27DB-BD31-4B8C-83A1-F6EECF244321}">
                <p14:modId xmlns:p14="http://schemas.microsoft.com/office/powerpoint/2010/main" val="1866574647"/>
              </p:ext>
            </p:extLst>
          </p:nvPr>
        </p:nvGraphicFramePr>
        <p:xfrm>
          <a:off x="2032000" y="2334126"/>
          <a:ext cx="8128000" cy="38042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CuadroTexto 5">
            <a:extLst>
              <a:ext uri="{FF2B5EF4-FFF2-40B4-BE49-F238E27FC236}">
                <a16:creationId xmlns:a16="http://schemas.microsoft.com/office/drawing/2014/main" id="{96754F4E-A8F1-A8DD-251E-97FAF3BD2B90}"/>
              </a:ext>
            </a:extLst>
          </p:cNvPr>
          <p:cNvSpPr txBox="1"/>
          <p:nvPr/>
        </p:nvSpPr>
        <p:spPr>
          <a:xfrm>
            <a:off x="2235200" y="5326743"/>
            <a:ext cx="1770743" cy="707886"/>
          </a:xfrm>
          <a:prstGeom prst="rect">
            <a:avLst/>
          </a:prstGeom>
        </p:spPr>
        <p:style>
          <a:lnRef idx="0">
            <a:schemeClr val="accent6"/>
          </a:lnRef>
          <a:fillRef idx="3">
            <a:schemeClr val="accent6"/>
          </a:fillRef>
          <a:effectRef idx="3">
            <a:schemeClr val="accent6"/>
          </a:effectRef>
          <a:fontRef idx="minor">
            <a:schemeClr val="lt1"/>
          </a:fontRef>
        </p:style>
        <p:txBody>
          <a:bodyPr wrap="square" rtlCol="0">
            <a:spAutoFit/>
          </a:bodyPr>
          <a:lstStyle/>
          <a:p>
            <a:r>
              <a:rPr lang="es-CL" sz="4000" dirty="0"/>
              <a:t>Causas</a:t>
            </a:r>
          </a:p>
        </p:txBody>
      </p:sp>
      <p:sp>
        <p:nvSpPr>
          <p:cNvPr id="7" name="CuadroTexto 6">
            <a:extLst>
              <a:ext uri="{FF2B5EF4-FFF2-40B4-BE49-F238E27FC236}">
                <a16:creationId xmlns:a16="http://schemas.microsoft.com/office/drawing/2014/main" id="{24857C76-AA66-F55B-C682-8BF02AA1EB89}"/>
              </a:ext>
            </a:extLst>
          </p:cNvPr>
          <p:cNvSpPr txBox="1"/>
          <p:nvPr/>
        </p:nvSpPr>
        <p:spPr>
          <a:xfrm>
            <a:off x="7844972" y="5316172"/>
            <a:ext cx="2010228" cy="707886"/>
          </a:xfrm>
          <a:prstGeom prst="rect">
            <a:avLst/>
          </a:prstGeom>
        </p:spPr>
        <p:style>
          <a:lnRef idx="0">
            <a:schemeClr val="accent6"/>
          </a:lnRef>
          <a:fillRef idx="3">
            <a:schemeClr val="accent6"/>
          </a:fillRef>
          <a:effectRef idx="3">
            <a:schemeClr val="accent6"/>
          </a:effectRef>
          <a:fontRef idx="minor">
            <a:schemeClr val="lt1"/>
          </a:fontRef>
        </p:style>
        <p:txBody>
          <a:bodyPr wrap="square" rtlCol="0">
            <a:spAutoFit/>
          </a:bodyPr>
          <a:lstStyle/>
          <a:p>
            <a:r>
              <a:rPr lang="es-CL" sz="4000" dirty="0"/>
              <a:t>EFECTOS</a:t>
            </a:r>
          </a:p>
        </p:txBody>
      </p:sp>
      <p:sp>
        <p:nvSpPr>
          <p:cNvPr id="8" name="Flecha abajo 7">
            <a:extLst>
              <a:ext uri="{FF2B5EF4-FFF2-40B4-BE49-F238E27FC236}">
                <a16:creationId xmlns:a16="http://schemas.microsoft.com/office/drawing/2014/main" id="{27F02E1B-9E17-64DB-4A41-843C7DF152ED}"/>
              </a:ext>
            </a:extLst>
          </p:cNvPr>
          <p:cNvSpPr/>
          <p:nvPr/>
        </p:nvSpPr>
        <p:spPr>
          <a:xfrm>
            <a:off x="1814286" y="2467429"/>
            <a:ext cx="2743200" cy="8563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dirty="0"/>
              <a:t>INVESTIGAR</a:t>
            </a:r>
          </a:p>
        </p:txBody>
      </p:sp>
      <p:sp>
        <p:nvSpPr>
          <p:cNvPr id="9" name="Flecha abajo 8">
            <a:extLst>
              <a:ext uri="{FF2B5EF4-FFF2-40B4-BE49-F238E27FC236}">
                <a16:creationId xmlns:a16="http://schemas.microsoft.com/office/drawing/2014/main" id="{B4BB9EF4-1971-F8D7-9DC3-48A6873D258C}"/>
              </a:ext>
            </a:extLst>
          </p:cNvPr>
          <p:cNvSpPr/>
          <p:nvPr/>
        </p:nvSpPr>
        <p:spPr>
          <a:xfrm>
            <a:off x="4455886" y="2467429"/>
            <a:ext cx="2935514" cy="856342"/>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b="1" dirty="0">
                <a:solidFill>
                  <a:srgbClr val="FFFF00"/>
                </a:solidFill>
              </a:rPr>
              <a:t>IDENTIFICAR</a:t>
            </a:r>
          </a:p>
        </p:txBody>
      </p:sp>
      <p:sp>
        <p:nvSpPr>
          <p:cNvPr id="10" name="Flecha abajo 9">
            <a:extLst>
              <a:ext uri="{FF2B5EF4-FFF2-40B4-BE49-F238E27FC236}">
                <a16:creationId xmlns:a16="http://schemas.microsoft.com/office/drawing/2014/main" id="{8214124D-9749-5971-8720-3DF25902A7C3}"/>
              </a:ext>
            </a:extLst>
          </p:cNvPr>
          <p:cNvSpPr/>
          <p:nvPr/>
        </p:nvSpPr>
        <p:spPr>
          <a:xfrm>
            <a:off x="7391399" y="2467429"/>
            <a:ext cx="2913743" cy="8563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dirty="0"/>
              <a:t>SOLUCIONAR</a:t>
            </a:r>
          </a:p>
        </p:txBody>
      </p:sp>
      <p:sp>
        <p:nvSpPr>
          <p:cNvPr id="11" name="CuadroTexto 10">
            <a:extLst>
              <a:ext uri="{FF2B5EF4-FFF2-40B4-BE49-F238E27FC236}">
                <a16:creationId xmlns:a16="http://schemas.microsoft.com/office/drawing/2014/main" id="{B9C99EC0-9379-A633-C483-A5687D76CD5A}"/>
              </a:ext>
            </a:extLst>
          </p:cNvPr>
          <p:cNvSpPr txBox="1"/>
          <p:nvPr/>
        </p:nvSpPr>
        <p:spPr>
          <a:xfrm>
            <a:off x="4371457" y="1482645"/>
            <a:ext cx="3449086" cy="523220"/>
          </a:xfrm>
          <a:prstGeom prst="rect">
            <a:avLst/>
          </a:prstGeom>
        </p:spPr>
        <p:style>
          <a:lnRef idx="0">
            <a:schemeClr val="accent3"/>
          </a:lnRef>
          <a:fillRef idx="3">
            <a:schemeClr val="accent3"/>
          </a:fillRef>
          <a:effectRef idx="3">
            <a:schemeClr val="accent3"/>
          </a:effectRef>
          <a:fontRef idx="minor">
            <a:schemeClr val="lt1"/>
          </a:fontRef>
        </p:style>
        <p:txBody>
          <a:bodyPr wrap="none" rtlCol="0">
            <a:spAutoFit/>
          </a:bodyPr>
          <a:lstStyle/>
          <a:p>
            <a:pPr algn="ctr"/>
            <a:r>
              <a:rPr lang="es-CL" sz="2800" dirty="0"/>
              <a:t>RUBRO: UVA DE MESA</a:t>
            </a:r>
          </a:p>
        </p:txBody>
      </p:sp>
    </p:spTree>
    <p:extLst>
      <p:ext uri="{BB962C8B-B14F-4D97-AF65-F5344CB8AC3E}">
        <p14:creationId xmlns:p14="http://schemas.microsoft.com/office/powerpoint/2010/main" val="16148598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120502D-3BE7-7810-32A9-EFC6E62F0FA7}"/>
              </a:ext>
            </a:extLst>
          </p:cNvPr>
          <p:cNvSpPr>
            <a:spLocks noGrp="1"/>
          </p:cNvSpPr>
          <p:nvPr>
            <p:ph type="title"/>
          </p:nvPr>
        </p:nvSpPr>
        <p:spPr>
          <a:xfrm>
            <a:off x="391887" y="145144"/>
            <a:ext cx="6850742" cy="949960"/>
          </a:xfrm>
        </p:spPr>
        <p:style>
          <a:lnRef idx="1">
            <a:schemeClr val="accent3"/>
          </a:lnRef>
          <a:fillRef idx="3">
            <a:schemeClr val="accent3"/>
          </a:fillRef>
          <a:effectRef idx="2">
            <a:schemeClr val="accent3"/>
          </a:effectRef>
          <a:fontRef idx="minor">
            <a:schemeClr val="lt1"/>
          </a:fontRef>
        </p:style>
        <p:txBody>
          <a:bodyPr>
            <a:noAutofit/>
          </a:bodyPr>
          <a:lstStyle/>
          <a:p>
            <a:pPr algn="ctr"/>
            <a:r>
              <a:rPr lang="es-CL" sz="3600" b="1" dirty="0">
                <a:latin typeface="Cambria" panose="02040503050406030204" pitchFamily="18" charset="0"/>
              </a:rPr>
              <a:t>BUSQUEDA DE SOLUCION A TRAVÉS DE MARCO LÓGICO</a:t>
            </a:r>
          </a:p>
        </p:txBody>
      </p:sp>
      <p:sp>
        <p:nvSpPr>
          <p:cNvPr id="3" name="Marcador de contenido 2">
            <a:extLst>
              <a:ext uri="{FF2B5EF4-FFF2-40B4-BE49-F238E27FC236}">
                <a16:creationId xmlns:a16="http://schemas.microsoft.com/office/drawing/2014/main" id="{AC051F34-6C28-58A3-BD45-2207232FD541}"/>
              </a:ext>
            </a:extLst>
          </p:cNvPr>
          <p:cNvSpPr>
            <a:spLocks noGrp="1"/>
          </p:cNvSpPr>
          <p:nvPr>
            <p:ph idx="1"/>
          </p:nvPr>
        </p:nvSpPr>
        <p:spPr>
          <a:xfrm>
            <a:off x="391886" y="1253331"/>
            <a:ext cx="11408228" cy="3739583"/>
          </a:xfrm>
        </p:spPr>
        <p:txBody>
          <a:bodyPr>
            <a:normAutofit/>
          </a:bodyPr>
          <a:lstStyle/>
          <a:p>
            <a:pPr marL="514350" indent="-514350">
              <a:buFont typeface="+mj-lt"/>
              <a:buAutoNum type="arabicPeriod"/>
            </a:pPr>
            <a:r>
              <a:rPr lang="es-CL" sz="1800" dirty="0"/>
              <a:t>Mediante el conocimiento de la problemática, abordar la solución  a través de la planificación y el seguimiento del proyecto.</a:t>
            </a:r>
          </a:p>
          <a:p>
            <a:pPr marL="514350" indent="-514350">
              <a:buFont typeface="+mj-lt"/>
              <a:buAutoNum type="arabicPeriod"/>
            </a:pPr>
            <a:r>
              <a:rPr lang="es-CL" sz="1800" dirty="0"/>
              <a:t>Definir objetivos para abordar el problema. Ejemplo: </a:t>
            </a:r>
          </a:p>
          <a:p>
            <a:pPr marL="1254125" indent="-187325"/>
            <a:r>
              <a:rPr lang="es-CL" sz="1800" dirty="0"/>
              <a:t>Evaluar el establecimiento de una nueva variedad</a:t>
            </a:r>
          </a:p>
          <a:p>
            <a:pPr marL="1254125" indent="-187325"/>
            <a:r>
              <a:rPr lang="es-CL" sz="1800" dirty="0"/>
              <a:t>Evaluar mecanizar labores o aumentar la productividad de la MO</a:t>
            </a:r>
          </a:p>
          <a:p>
            <a:pPr marL="1254125" indent="-187325"/>
            <a:r>
              <a:rPr lang="es-CL" sz="1800" dirty="0"/>
              <a:t>Evaluar establecer sistemas de RSE</a:t>
            </a:r>
          </a:p>
          <a:p>
            <a:pPr marL="1254125" indent="-187325"/>
            <a:r>
              <a:rPr lang="es-CL" sz="1800" dirty="0"/>
              <a:t>Evaluar establecer sistemas de BPA</a:t>
            </a:r>
          </a:p>
          <a:p>
            <a:pPr marL="1254125" indent="-187325"/>
            <a:r>
              <a:rPr lang="es-CL" sz="1800" dirty="0"/>
              <a:t>Evaluar requerimientos para cumplir con los lineamientos de desarrollo de la Región o Municipio</a:t>
            </a:r>
          </a:p>
          <a:p>
            <a:pPr marL="1254125" indent="-187325"/>
            <a:r>
              <a:rPr lang="es-CL" sz="1800" dirty="0"/>
              <a:t>Implementar solución</a:t>
            </a:r>
          </a:p>
          <a:p>
            <a:pPr marL="0" indent="0">
              <a:buNone/>
            </a:pPr>
            <a:r>
              <a:rPr lang="es-CL" sz="1800" dirty="0"/>
              <a:t>3. Identificar los medios de verificación y quien es responsable de cada etapa. Ejemplos:</a:t>
            </a:r>
          </a:p>
          <a:p>
            <a:pPr marL="514350" indent="-514350">
              <a:buFont typeface="+mj-lt"/>
              <a:buAutoNum type="arabicPeriod"/>
            </a:pPr>
            <a:endParaRPr lang="es-CL" sz="1800" dirty="0"/>
          </a:p>
        </p:txBody>
      </p:sp>
      <p:graphicFrame>
        <p:nvGraphicFramePr>
          <p:cNvPr id="4" name="Tabla 4">
            <a:extLst>
              <a:ext uri="{FF2B5EF4-FFF2-40B4-BE49-F238E27FC236}">
                <a16:creationId xmlns:a16="http://schemas.microsoft.com/office/drawing/2014/main" id="{0A97A931-82BF-5D1B-37AD-29820F76F559}"/>
              </a:ext>
            </a:extLst>
          </p:cNvPr>
          <p:cNvGraphicFramePr>
            <a:graphicFrameLocks noGrp="1"/>
          </p:cNvGraphicFramePr>
          <p:nvPr>
            <p:extLst>
              <p:ext uri="{D42A27DB-BD31-4B8C-83A1-F6EECF244321}">
                <p14:modId xmlns:p14="http://schemas.microsoft.com/office/powerpoint/2010/main" val="1615011163"/>
              </p:ext>
            </p:extLst>
          </p:nvPr>
        </p:nvGraphicFramePr>
        <p:xfrm>
          <a:off x="391886" y="4992914"/>
          <a:ext cx="11408228" cy="949960"/>
        </p:xfrm>
        <a:graphic>
          <a:graphicData uri="http://schemas.openxmlformats.org/drawingml/2006/table">
            <a:tbl>
              <a:tblPr firstRow="1" bandRow="1">
                <a:tableStyleId>{5C22544A-7EE6-4342-B048-85BDC9FD1C3A}</a:tableStyleId>
              </a:tblPr>
              <a:tblGrid>
                <a:gridCol w="2002971">
                  <a:extLst>
                    <a:ext uri="{9D8B030D-6E8A-4147-A177-3AD203B41FA5}">
                      <a16:colId xmlns:a16="http://schemas.microsoft.com/office/drawing/2014/main" val="1061548243"/>
                    </a:ext>
                  </a:extLst>
                </a:gridCol>
                <a:gridCol w="3701143">
                  <a:extLst>
                    <a:ext uri="{9D8B030D-6E8A-4147-A177-3AD203B41FA5}">
                      <a16:colId xmlns:a16="http://schemas.microsoft.com/office/drawing/2014/main" val="3719631252"/>
                    </a:ext>
                  </a:extLst>
                </a:gridCol>
                <a:gridCol w="2852057">
                  <a:extLst>
                    <a:ext uri="{9D8B030D-6E8A-4147-A177-3AD203B41FA5}">
                      <a16:colId xmlns:a16="http://schemas.microsoft.com/office/drawing/2014/main" val="579200443"/>
                    </a:ext>
                  </a:extLst>
                </a:gridCol>
                <a:gridCol w="2852057">
                  <a:extLst>
                    <a:ext uri="{9D8B030D-6E8A-4147-A177-3AD203B41FA5}">
                      <a16:colId xmlns:a16="http://schemas.microsoft.com/office/drawing/2014/main" val="4034013631"/>
                    </a:ext>
                  </a:extLst>
                </a:gridCol>
              </a:tblGrid>
              <a:tr h="370840">
                <a:tc>
                  <a:txBody>
                    <a:bodyPr/>
                    <a:lstStyle/>
                    <a:p>
                      <a:r>
                        <a:rPr lang="es-CL" sz="1600" dirty="0"/>
                        <a:t>Objetivo</a:t>
                      </a:r>
                    </a:p>
                  </a:txBody>
                  <a:tcPr/>
                </a:tc>
                <a:tc>
                  <a:txBody>
                    <a:bodyPr/>
                    <a:lstStyle/>
                    <a:p>
                      <a:r>
                        <a:rPr lang="es-CL" sz="1600" dirty="0"/>
                        <a:t>Medio de verificación</a:t>
                      </a:r>
                    </a:p>
                  </a:txBody>
                  <a:tcPr/>
                </a:tc>
                <a:tc>
                  <a:txBody>
                    <a:bodyPr/>
                    <a:lstStyle/>
                    <a:p>
                      <a:r>
                        <a:rPr lang="es-CL" sz="1600" dirty="0"/>
                        <a:t>Responsable </a:t>
                      </a:r>
                    </a:p>
                  </a:txBody>
                  <a:tcPr/>
                </a:tc>
                <a:tc>
                  <a:txBody>
                    <a:bodyPr/>
                    <a:lstStyle/>
                    <a:p>
                      <a:r>
                        <a:rPr lang="es-CL" sz="1600" dirty="0"/>
                        <a:t>Supuesto</a:t>
                      </a:r>
                    </a:p>
                  </a:txBody>
                  <a:tcPr/>
                </a:tc>
                <a:extLst>
                  <a:ext uri="{0D108BD9-81ED-4DB2-BD59-A6C34878D82A}">
                    <a16:rowId xmlns:a16="http://schemas.microsoft.com/office/drawing/2014/main" val="381372298"/>
                  </a:ext>
                </a:extLst>
              </a:tr>
              <a:tr h="370840">
                <a:tc>
                  <a:txBody>
                    <a:bodyPr/>
                    <a:lstStyle/>
                    <a:p>
                      <a:r>
                        <a:rPr lang="es-CL" sz="1600" dirty="0"/>
                        <a:t>Nueva variedad</a:t>
                      </a:r>
                    </a:p>
                  </a:txBody>
                  <a:tcPr/>
                </a:tc>
                <a:tc>
                  <a:txBody>
                    <a:bodyPr/>
                    <a:lstStyle/>
                    <a:p>
                      <a:r>
                        <a:rPr lang="es-CL" sz="1600" dirty="0"/>
                        <a:t>Informe técnico económico de lo que involucra el establecimiento </a:t>
                      </a:r>
                    </a:p>
                  </a:txBody>
                  <a:tcPr/>
                </a:tc>
                <a:tc>
                  <a:txBody>
                    <a:bodyPr/>
                    <a:lstStyle/>
                    <a:p>
                      <a:r>
                        <a:rPr lang="es-CL" sz="1600" dirty="0"/>
                        <a:t>Ing. Agr. Luis Pérez</a:t>
                      </a:r>
                    </a:p>
                  </a:txBody>
                  <a:tcPr/>
                </a:tc>
                <a:tc>
                  <a:txBody>
                    <a:bodyPr/>
                    <a:lstStyle/>
                    <a:p>
                      <a:r>
                        <a:rPr lang="es-CL" sz="1600" dirty="0"/>
                        <a:t>Existen variedades que tienen buen desempeño económico</a:t>
                      </a:r>
                    </a:p>
                  </a:txBody>
                  <a:tcPr/>
                </a:tc>
                <a:extLst>
                  <a:ext uri="{0D108BD9-81ED-4DB2-BD59-A6C34878D82A}">
                    <a16:rowId xmlns:a16="http://schemas.microsoft.com/office/drawing/2014/main" val="2129514985"/>
                  </a:ext>
                </a:extLst>
              </a:tr>
            </a:tbl>
          </a:graphicData>
        </a:graphic>
      </p:graphicFrame>
    </p:spTree>
    <p:extLst>
      <p:ext uri="{BB962C8B-B14F-4D97-AF65-F5344CB8AC3E}">
        <p14:creationId xmlns:p14="http://schemas.microsoft.com/office/powerpoint/2010/main" val="15302169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EA310221-4E46-B187-86FD-68CF6675FE6D}"/>
              </a:ext>
            </a:extLst>
          </p:cNvPr>
          <p:cNvSpPr/>
          <p:nvPr/>
        </p:nvSpPr>
        <p:spPr>
          <a:xfrm>
            <a:off x="624114" y="1306063"/>
            <a:ext cx="10943772" cy="369332"/>
          </a:xfrm>
          <a:prstGeom prst="rect">
            <a:avLst/>
          </a:prstGeom>
        </p:spPr>
        <p:txBody>
          <a:bodyPr wrap="square">
            <a:spAutoFit/>
          </a:bodyPr>
          <a:lstStyle/>
          <a:p>
            <a:r>
              <a:rPr lang="es-CL" dirty="0"/>
              <a:t>4. Generar indicadores que permitan evaluar el desarrollo proyecto.</a:t>
            </a:r>
          </a:p>
        </p:txBody>
      </p:sp>
      <p:graphicFrame>
        <p:nvGraphicFramePr>
          <p:cNvPr id="5" name="Tabla 5">
            <a:extLst>
              <a:ext uri="{FF2B5EF4-FFF2-40B4-BE49-F238E27FC236}">
                <a16:creationId xmlns:a16="http://schemas.microsoft.com/office/drawing/2014/main" id="{73DE463E-A963-6D81-500C-E8DB08356BE6}"/>
              </a:ext>
            </a:extLst>
          </p:cNvPr>
          <p:cNvGraphicFramePr>
            <a:graphicFrameLocks noGrp="1"/>
          </p:cNvGraphicFramePr>
          <p:nvPr>
            <p:extLst>
              <p:ext uri="{D42A27DB-BD31-4B8C-83A1-F6EECF244321}">
                <p14:modId xmlns:p14="http://schemas.microsoft.com/office/powerpoint/2010/main" val="975851423"/>
              </p:ext>
            </p:extLst>
          </p:nvPr>
        </p:nvGraphicFramePr>
        <p:xfrm>
          <a:off x="624113" y="1776194"/>
          <a:ext cx="10827657" cy="1087581"/>
        </p:xfrm>
        <a:graphic>
          <a:graphicData uri="http://schemas.openxmlformats.org/drawingml/2006/table">
            <a:tbl>
              <a:tblPr firstRow="1" bandRow="1">
                <a:tableStyleId>{5C22544A-7EE6-4342-B048-85BDC9FD1C3A}</a:tableStyleId>
              </a:tblPr>
              <a:tblGrid>
                <a:gridCol w="3609219">
                  <a:extLst>
                    <a:ext uri="{9D8B030D-6E8A-4147-A177-3AD203B41FA5}">
                      <a16:colId xmlns:a16="http://schemas.microsoft.com/office/drawing/2014/main" val="3919754208"/>
                    </a:ext>
                  </a:extLst>
                </a:gridCol>
                <a:gridCol w="3609219">
                  <a:extLst>
                    <a:ext uri="{9D8B030D-6E8A-4147-A177-3AD203B41FA5}">
                      <a16:colId xmlns:a16="http://schemas.microsoft.com/office/drawing/2014/main" val="3333722837"/>
                    </a:ext>
                  </a:extLst>
                </a:gridCol>
                <a:gridCol w="3609219">
                  <a:extLst>
                    <a:ext uri="{9D8B030D-6E8A-4147-A177-3AD203B41FA5}">
                      <a16:colId xmlns:a16="http://schemas.microsoft.com/office/drawing/2014/main" val="3564586522"/>
                    </a:ext>
                  </a:extLst>
                </a:gridCol>
              </a:tblGrid>
              <a:tr h="288728">
                <a:tc>
                  <a:txBody>
                    <a:bodyPr/>
                    <a:lstStyle/>
                    <a:p>
                      <a:r>
                        <a:rPr lang="es-CL" dirty="0"/>
                        <a:t>INDICADOR</a:t>
                      </a:r>
                    </a:p>
                  </a:txBody>
                  <a:tcPr/>
                </a:tc>
                <a:tc>
                  <a:txBody>
                    <a:bodyPr/>
                    <a:lstStyle/>
                    <a:p>
                      <a:r>
                        <a:rPr lang="es-CL" dirty="0"/>
                        <a:t>Cantidad </a:t>
                      </a:r>
                    </a:p>
                  </a:txBody>
                  <a:tcPr/>
                </a:tc>
                <a:tc>
                  <a:txBody>
                    <a:bodyPr/>
                    <a:lstStyle/>
                    <a:p>
                      <a:r>
                        <a:rPr lang="es-CL" dirty="0"/>
                        <a:t>Supuesto</a:t>
                      </a:r>
                    </a:p>
                  </a:txBody>
                  <a:tcPr/>
                </a:tc>
                <a:extLst>
                  <a:ext uri="{0D108BD9-81ED-4DB2-BD59-A6C34878D82A}">
                    <a16:rowId xmlns:a16="http://schemas.microsoft.com/office/drawing/2014/main" val="2742831508"/>
                  </a:ext>
                </a:extLst>
              </a:tr>
              <a:tr h="721821">
                <a:tc>
                  <a:txBody>
                    <a:bodyPr/>
                    <a:lstStyle/>
                    <a:p>
                      <a:r>
                        <a:rPr lang="es-CL" dirty="0"/>
                        <a:t>Número de variedades identificadas</a:t>
                      </a:r>
                    </a:p>
                  </a:txBody>
                  <a:tcPr/>
                </a:tc>
                <a:tc>
                  <a:txBody>
                    <a:bodyPr/>
                    <a:lstStyle/>
                    <a:p>
                      <a:r>
                        <a:rPr lang="es-CL" dirty="0"/>
                        <a:t>1</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L" dirty="0"/>
                        <a:t>Factibilidad real de establecer en la Región de Coquimbo.</a:t>
                      </a:r>
                    </a:p>
                  </a:txBody>
                  <a:tcPr/>
                </a:tc>
                <a:extLst>
                  <a:ext uri="{0D108BD9-81ED-4DB2-BD59-A6C34878D82A}">
                    <a16:rowId xmlns:a16="http://schemas.microsoft.com/office/drawing/2014/main" val="165858912"/>
                  </a:ext>
                </a:extLst>
              </a:tr>
            </a:tbl>
          </a:graphicData>
        </a:graphic>
      </p:graphicFrame>
      <p:sp>
        <p:nvSpPr>
          <p:cNvPr id="6" name="CuadroTexto 5">
            <a:extLst>
              <a:ext uri="{FF2B5EF4-FFF2-40B4-BE49-F238E27FC236}">
                <a16:creationId xmlns:a16="http://schemas.microsoft.com/office/drawing/2014/main" id="{27F34348-4E3C-C282-AF66-BCFEF55BA70D}"/>
              </a:ext>
            </a:extLst>
          </p:cNvPr>
          <p:cNvSpPr txBox="1"/>
          <p:nvPr/>
        </p:nvSpPr>
        <p:spPr>
          <a:xfrm>
            <a:off x="3323771" y="3059668"/>
            <a:ext cx="5706499" cy="523220"/>
          </a:xfrm>
          <a:prstGeom prst="rect">
            <a:avLst/>
          </a:prstGeom>
        </p:spPr>
        <p:style>
          <a:lnRef idx="1">
            <a:schemeClr val="accent3"/>
          </a:lnRef>
          <a:fillRef idx="2">
            <a:schemeClr val="accent3"/>
          </a:fillRef>
          <a:effectRef idx="1">
            <a:schemeClr val="accent3"/>
          </a:effectRef>
          <a:fontRef idx="minor">
            <a:schemeClr val="dk1"/>
          </a:fontRef>
        </p:style>
        <p:txBody>
          <a:bodyPr wrap="none" rtlCol="0">
            <a:spAutoFit/>
          </a:bodyPr>
          <a:lstStyle/>
          <a:p>
            <a:r>
              <a:rPr lang="es-CL" sz="2800" b="1" dirty="0">
                <a:solidFill>
                  <a:schemeClr val="bg1"/>
                </a:solidFill>
              </a:rPr>
              <a:t>Fase de implementación: Carta Gantt</a:t>
            </a:r>
          </a:p>
        </p:txBody>
      </p:sp>
      <p:graphicFrame>
        <p:nvGraphicFramePr>
          <p:cNvPr id="7" name="Tabla 5">
            <a:extLst>
              <a:ext uri="{FF2B5EF4-FFF2-40B4-BE49-F238E27FC236}">
                <a16:creationId xmlns:a16="http://schemas.microsoft.com/office/drawing/2014/main" id="{B8C05D88-193C-9D67-0C9B-4574294E352B}"/>
              </a:ext>
            </a:extLst>
          </p:cNvPr>
          <p:cNvGraphicFramePr>
            <a:graphicFrameLocks noGrp="1"/>
          </p:cNvGraphicFramePr>
          <p:nvPr>
            <p:extLst>
              <p:ext uri="{D42A27DB-BD31-4B8C-83A1-F6EECF244321}">
                <p14:modId xmlns:p14="http://schemas.microsoft.com/office/powerpoint/2010/main" val="2358845778"/>
              </p:ext>
            </p:extLst>
          </p:nvPr>
        </p:nvGraphicFramePr>
        <p:xfrm>
          <a:off x="624114" y="3778781"/>
          <a:ext cx="10827656" cy="1828800"/>
        </p:xfrm>
        <a:graphic>
          <a:graphicData uri="http://schemas.openxmlformats.org/drawingml/2006/table">
            <a:tbl>
              <a:tblPr firstRow="1" bandRow="1">
                <a:tableStyleId>{5C22544A-7EE6-4342-B048-85BDC9FD1C3A}</a:tableStyleId>
              </a:tblPr>
              <a:tblGrid>
                <a:gridCol w="2554515">
                  <a:extLst>
                    <a:ext uri="{9D8B030D-6E8A-4147-A177-3AD203B41FA5}">
                      <a16:colId xmlns:a16="http://schemas.microsoft.com/office/drawing/2014/main" val="3919754208"/>
                    </a:ext>
                  </a:extLst>
                </a:gridCol>
                <a:gridCol w="2859314">
                  <a:extLst>
                    <a:ext uri="{9D8B030D-6E8A-4147-A177-3AD203B41FA5}">
                      <a16:colId xmlns:a16="http://schemas.microsoft.com/office/drawing/2014/main" val="3333722837"/>
                    </a:ext>
                  </a:extLst>
                </a:gridCol>
                <a:gridCol w="3193143">
                  <a:extLst>
                    <a:ext uri="{9D8B030D-6E8A-4147-A177-3AD203B41FA5}">
                      <a16:colId xmlns:a16="http://schemas.microsoft.com/office/drawing/2014/main" val="3564586522"/>
                    </a:ext>
                  </a:extLst>
                </a:gridCol>
                <a:gridCol w="2220684">
                  <a:extLst>
                    <a:ext uri="{9D8B030D-6E8A-4147-A177-3AD203B41FA5}">
                      <a16:colId xmlns:a16="http://schemas.microsoft.com/office/drawing/2014/main" val="3672478447"/>
                    </a:ext>
                  </a:extLst>
                </a:gridCol>
              </a:tblGrid>
              <a:tr h="271659">
                <a:tc>
                  <a:txBody>
                    <a:bodyPr/>
                    <a:lstStyle/>
                    <a:p>
                      <a:r>
                        <a:rPr lang="es-CL" dirty="0"/>
                        <a:t>INDICADOR</a:t>
                      </a:r>
                    </a:p>
                  </a:txBody>
                  <a:tcPr/>
                </a:tc>
                <a:tc>
                  <a:txBody>
                    <a:bodyPr/>
                    <a:lstStyle/>
                    <a:p>
                      <a:r>
                        <a:rPr lang="es-CL" dirty="0"/>
                        <a:t>Fecha de Inicio</a:t>
                      </a:r>
                    </a:p>
                  </a:txBody>
                  <a:tcPr/>
                </a:tc>
                <a:tc>
                  <a:txBody>
                    <a:bodyPr/>
                    <a:lstStyle/>
                    <a:p>
                      <a:r>
                        <a:rPr lang="es-CL" dirty="0"/>
                        <a:t>Fecha de termino</a:t>
                      </a:r>
                    </a:p>
                  </a:txBody>
                  <a:tcPr/>
                </a:tc>
                <a:tc>
                  <a:txBody>
                    <a:bodyPr/>
                    <a:lstStyle/>
                    <a:p>
                      <a:r>
                        <a:rPr lang="es-CL" dirty="0"/>
                        <a:t>Observaciones</a:t>
                      </a:r>
                    </a:p>
                  </a:txBody>
                  <a:tcPr/>
                </a:tc>
                <a:extLst>
                  <a:ext uri="{0D108BD9-81ED-4DB2-BD59-A6C34878D82A}">
                    <a16:rowId xmlns:a16="http://schemas.microsoft.com/office/drawing/2014/main" val="2742831508"/>
                  </a:ext>
                </a:extLst>
              </a:tr>
              <a:tr h="311345">
                <a:tc>
                  <a:txBody>
                    <a:bodyPr/>
                    <a:lstStyle/>
                    <a:p>
                      <a:r>
                        <a:rPr lang="es-CL" dirty="0"/>
                        <a:t>Preparación de suelo</a:t>
                      </a:r>
                    </a:p>
                  </a:txBody>
                  <a:tcPr/>
                </a:tc>
                <a:tc>
                  <a:txBody>
                    <a:bodyPr/>
                    <a:lstStyle/>
                    <a:p>
                      <a:endParaRPr lang="es-CL" dirty="0"/>
                    </a:p>
                  </a:txBody>
                  <a:tcPr/>
                </a:tc>
                <a:tc>
                  <a:txBody>
                    <a:bodyPr/>
                    <a:lstStyle/>
                    <a:p>
                      <a:endParaRPr lang="es-CL" dirty="0"/>
                    </a:p>
                  </a:txBody>
                  <a:tcPr/>
                </a:tc>
                <a:tc>
                  <a:txBody>
                    <a:bodyPr/>
                    <a:lstStyle/>
                    <a:p>
                      <a:endParaRPr lang="es-CL" dirty="0"/>
                    </a:p>
                  </a:txBody>
                  <a:tcPr/>
                </a:tc>
                <a:extLst>
                  <a:ext uri="{0D108BD9-81ED-4DB2-BD59-A6C34878D82A}">
                    <a16:rowId xmlns:a16="http://schemas.microsoft.com/office/drawing/2014/main" val="165858912"/>
                  </a:ext>
                </a:extLst>
              </a:tr>
              <a:tr h="360339">
                <a:tc>
                  <a:txBody>
                    <a:bodyPr/>
                    <a:lstStyle/>
                    <a:p>
                      <a:r>
                        <a:rPr lang="es-CL" dirty="0"/>
                        <a:t>Holladura y plantación</a:t>
                      </a:r>
                    </a:p>
                  </a:txBody>
                  <a:tcPr/>
                </a:tc>
                <a:tc>
                  <a:txBody>
                    <a:bodyPr/>
                    <a:lstStyle/>
                    <a:p>
                      <a:endParaRPr lang="es-CL" dirty="0"/>
                    </a:p>
                  </a:txBody>
                  <a:tcPr/>
                </a:tc>
                <a:tc>
                  <a:txBody>
                    <a:bodyPr/>
                    <a:lstStyle/>
                    <a:p>
                      <a:endParaRPr lang="es-CL" dirty="0"/>
                    </a:p>
                  </a:txBody>
                  <a:tcPr/>
                </a:tc>
                <a:tc>
                  <a:txBody>
                    <a:bodyPr/>
                    <a:lstStyle/>
                    <a:p>
                      <a:endParaRPr lang="es-CL" dirty="0"/>
                    </a:p>
                  </a:txBody>
                  <a:tcPr/>
                </a:tc>
                <a:extLst>
                  <a:ext uri="{0D108BD9-81ED-4DB2-BD59-A6C34878D82A}">
                    <a16:rowId xmlns:a16="http://schemas.microsoft.com/office/drawing/2014/main" val="1071700614"/>
                  </a:ext>
                </a:extLst>
              </a:tr>
              <a:tr h="25038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L" dirty="0"/>
                        <a:t>Instalación de Riego</a:t>
                      </a:r>
                    </a:p>
                  </a:txBody>
                  <a:tcPr/>
                </a:tc>
                <a:tc>
                  <a:txBody>
                    <a:bodyPr/>
                    <a:lstStyle/>
                    <a:p>
                      <a:endParaRPr lang="es-CL" dirty="0"/>
                    </a:p>
                  </a:txBody>
                  <a:tcPr/>
                </a:tc>
                <a:tc>
                  <a:txBody>
                    <a:bodyPr/>
                    <a:lstStyle/>
                    <a:p>
                      <a:endParaRPr lang="es-CL" dirty="0"/>
                    </a:p>
                  </a:txBody>
                  <a:tcPr/>
                </a:tc>
                <a:tc>
                  <a:txBody>
                    <a:bodyPr/>
                    <a:lstStyle/>
                    <a:p>
                      <a:endParaRPr lang="es-CL" dirty="0"/>
                    </a:p>
                  </a:txBody>
                  <a:tcPr/>
                </a:tc>
                <a:extLst>
                  <a:ext uri="{0D108BD9-81ED-4DB2-BD59-A6C34878D82A}">
                    <a16:rowId xmlns:a16="http://schemas.microsoft.com/office/drawing/2014/main" val="2727114671"/>
                  </a:ext>
                </a:extLst>
              </a:tr>
              <a:tr h="25038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s-CL" dirty="0"/>
                    </a:p>
                  </a:txBody>
                  <a:tcPr/>
                </a:tc>
                <a:tc>
                  <a:txBody>
                    <a:bodyPr/>
                    <a:lstStyle/>
                    <a:p>
                      <a:endParaRPr lang="es-CL" dirty="0"/>
                    </a:p>
                  </a:txBody>
                  <a:tcPr/>
                </a:tc>
                <a:tc>
                  <a:txBody>
                    <a:bodyPr/>
                    <a:lstStyle/>
                    <a:p>
                      <a:endParaRPr lang="es-CL" dirty="0"/>
                    </a:p>
                  </a:txBody>
                  <a:tcPr/>
                </a:tc>
                <a:tc>
                  <a:txBody>
                    <a:bodyPr/>
                    <a:lstStyle/>
                    <a:p>
                      <a:endParaRPr lang="es-CL" dirty="0"/>
                    </a:p>
                  </a:txBody>
                  <a:tcPr/>
                </a:tc>
                <a:extLst>
                  <a:ext uri="{0D108BD9-81ED-4DB2-BD59-A6C34878D82A}">
                    <a16:rowId xmlns:a16="http://schemas.microsoft.com/office/drawing/2014/main" val="924798701"/>
                  </a:ext>
                </a:extLst>
              </a:tr>
            </a:tbl>
          </a:graphicData>
        </a:graphic>
      </p:graphicFrame>
    </p:spTree>
    <p:extLst>
      <p:ext uri="{BB962C8B-B14F-4D97-AF65-F5344CB8AC3E}">
        <p14:creationId xmlns:p14="http://schemas.microsoft.com/office/powerpoint/2010/main" val="21088387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AutoShape 2"/>
          <p:cNvSpPr>
            <a:spLocks noGrp="1" noChangeArrowheads="1"/>
          </p:cNvSpPr>
          <p:nvPr>
            <p:ph type="title"/>
          </p:nvPr>
        </p:nvSpPr>
        <p:spPr>
          <a:xfrm>
            <a:off x="3592060" y="1097856"/>
            <a:ext cx="4458786" cy="593057"/>
          </a:xfrm>
        </p:spPr>
        <p:style>
          <a:lnRef idx="0">
            <a:schemeClr val="accent3"/>
          </a:lnRef>
          <a:fillRef idx="3">
            <a:schemeClr val="accent3"/>
          </a:fillRef>
          <a:effectRef idx="3">
            <a:schemeClr val="accent3"/>
          </a:effectRef>
          <a:fontRef idx="minor">
            <a:schemeClr val="lt1"/>
          </a:fontRef>
        </p:style>
        <p:txBody>
          <a:bodyPr>
            <a:noAutofit/>
          </a:bodyPr>
          <a:lstStyle/>
          <a:p>
            <a:pPr algn="ctr"/>
            <a:r>
              <a:rPr lang="es-EC" altLang="es-CL" b="1" dirty="0">
                <a:solidFill>
                  <a:schemeClr val="tx1"/>
                </a:solidFill>
                <a:latin typeface="Cambria" panose="02040503050406030204" pitchFamily="18" charset="0"/>
              </a:rPr>
              <a:t>Marco Lógico</a:t>
            </a:r>
          </a:p>
        </p:txBody>
      </p:sp>
      <p:sp>
        <p:nvSpPr>
          <p:cNvPr id="6147" name="Rectangle 3"/>
          <p:cNvSpPr>
            <a:spLocks noGrp="1" noChangeArrowheads="1"/>
          </p:cNvSpPr>
          <p:nvPr>
            <p:ph type="body" idx="1"/>
          </p:nvPr>
        </p:nvSpPr>
        <p:spPr>
          <a:xfrm>
            <a:off x="770021" y="2492375"/>
            <a:ext cx="10609179" cy="2222500"/>
          </a:xfrm>
        </p:spPr>
        <p:style>
          <a:lnRef idx="0">
            <a:schemeClr val="accent6"/>
          </a:lnRef>
          <a:fillRef idx="3">
            <a:schemeClr val="accent6"/>
          </a:fillRef>
          <a:effectRef idx="3">
            <a:schemeClr val="accent6"/>
          </a:effectRef>
          <a:fontRef idx="minor">
            <a:schemeClr val="lt1"/>
          </a:fontRef>
        </p:style>
        <p:txBody>
          <a:bodyPr>
            <a:normAutofit fontScale="85000" lnSpcReduction="10000"/>
          </a:bodyPr>
          <a:lstStyle/>
          <a:p>
            <a:pPr marL="0" indent="0" algn="just">
              <a:buNone/>
            </a:pPr>
            <a:r>
              <a:rPr lang="es-EC" altLang="es-CL" sz="4000" b="1" dirty="0">
                <a:latin typeface="Cambria" panose="02040503050406030204" pitchFamily="18" charset="0"/>
              </a:rPr>
              <a:t>Es un sistema estructurado para planificar y comunicar en un solo cuadro La información más importante sobre un proyecto, la cual debe ser coherente en sus distintos niveles, por ejemplo desde el nivel regional hasta el predio del agricultor</a:t>
            </a:r>
          </a:p>
        </p:txBody>
      </p:sp>
    </p:spTree>
    <p:extLst>
      <p:ext uri="{BB962C8B-B14F-4D97-AF65-F5344CB8AC3E}">
        <p14:creationId xmlns:p14="http://schemas.microsoft.com/office/powerpoint/2010/main" val="2960641185"/>
      </p:ext>
    </p:extLst>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dissolve">
                                      <p:cBhvr>
                                        <p:cTn id="7" dur="500"/>
                                        <p:tgtEl>
                                          <p:spTgt spid="614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5842" name="Object 2"/>
          <p:cNvGraphicFramePr>
            <a:graphicFrameLocks noChangeAspect="1"/>
          </p:cNvGraphicFramePr>
          <p:nvPr>
            <p:extLst>
              <p:ext uri="{D42A27DB-BD31-4B8C-83A1-F6EECF244321}">
                <p14:modId xmlns:p14="http://schemas.microsoft.com/office/powerpoint/2010/main" val="1148842094"/>
              </p:ext>
            </p:extLst>
          </p:nvPr>
        </p:nvGraphicFramePr>
        <p:xfrm>
          <a:off x="362857" y="381000"/>
          <a:ext cx="10914743" cy="5990771"/>
        </p:xfrm>
        <a:graphic>
          <a:graphicData uri="http://schemas.openxmlformats.org/presentationml/2006/ole">
            <mc:AlternateContent xmlns:mc="http://schemas.openxmlformats.org/markup-compatibility/2006">
              <mc:Choice xmlns:v="urn:schemas-microsoft-com:vml" Requires="v">
                <p:oleObj name="Diapositiva" r:id="rId3" imgW="5056497" imgH="3791552" progId="PowerPoint.Slide.8">
                  <p:embed/>
                </p:oleObj>
              </mc:Choice>
              <mc:Fallback>
                <p:oleObj name="Diapositiva" r:id="rId3" imgW="5056497" imgH="3791552" progId="PowerPoint.Slide.8">
                  <p:embed/>
                  <p:pic>
                    <p:nvPicPr>
                      <p:cNvPr id="35842"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2857" y="381000"/>
                        <a:ext cx="10914743" cy="5990771"/>
                      </a:xfrm>
                      <a:prstGeom prst="rect">
                        <a:avLst/>
                      </a:prstGeom>
                      <a:noFill/>
                      <a:ln>
                        <a:noFill/>
                      </a:ln>
                      <a:effectLst/>
                    </p:spPr>
                  </p:pic>
                </p:oleObj>
              </mc:Fallback>
            </mc:AlternateContent>
          </a:graphicData>
        </a:graphic>
      </p:graphicFrame>
      <p:sp>
        <p:nvSpPr>
          <p:cNvPr id="35843" name="Text Box 3"/>
          <p:cNvSpPr txBox="1">
            <a:spLocks noChangeArrowheads="1"/>
          </p:cNvSpPr>
          <p:nvPr/>
        </p:nvSpPr>
        <p:spPr bwMode="auto">
          <a:xfrm>
            <a:off x="1870076" y="381000"/>
            <a:ext cx="8797925" cy="610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5953" tIns="42976" rIns="85953" bIns="42976">
            <a:spAutoFit/>
          </a:bodyPr>
          <a:lstStyle>
            <a:lvl1pPr defTabSz="858838"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defTabSz="858838"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defTabSz="858838"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defTabSz="858838"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defTabSz="858838" eaLnBrk="0" hangingPunct="0">
              <a:spcBef>
                <a:spcPct val="20000"/>
              </a:spcBef>
              <a:buClr>
                <a:srgbClr val="8FB08C"/>
              </a:buClr>
              <a:buChar char="•"/>
              <a:defRPr sz="2000">
                <a:solidFill>
                  <a:schemeClr val="tx1"/>
                </a:solidFill>
                <a:latin typeface="Georgia" pitchFamily="18" charset="0"/>
              </a:defRPr>
            </a:lvl5pPr>
            <a:lvl6pPr marL="2514600" indent="-228600" defTabSz="858838" eaLnBrk="0" fontAlgn="base" hangingPunct="0">
              <a:spcBef>
                <a:spcPct val="20000"/>
              </a:spcBef>
              <a:spcAft>
                <a:spcPct val="0"/>
              </a:spcAft>
              <a:buClr>
                <a:srgbClr val="8FB08C"/>
              </a:buClr>
              <a:buChar char="•"/>
              <a:defRPr sz="2000">
                <a:solidFill>
                  <a:schemeClr val="tx1"/>
                </a:solidFill>
                <a:latin typeface="Georgia" pitchFamily="18" charset="0"/>
              </a:defRPr>
            </a:lvl6pPr>
            <a:lvl7pPr marL="2971800" indent="-228600" defTabSz="858838" eaLnBrk="0" fontAlgn="base" hangingPunct="0">
              <a:spcBef>
                <a:spcPct val="20000"/>
              </a:spcBef>
              <a:spcAft>
                <a:spcPct val="0"/>
              </a:spcAft>
              <a:buClr>
                <a:srgbClr val="8FB08C"/>
              </a:buClr>
              <a:buChar char="•"/>
              <a:defRPr sz="2000">
                <a:solidFill>
                  <a:schemeClr val="tx1"/>
                </a:solidFill>
                <a:latin typeface="Georgia" pitchFamily="18" charset="0"/>
              </a:defRPr>
            </a:lvl7pPr>
            <a:lvl8pPr marL="3429000" indent="-228600" defTabSz="858838" eaLnBrk="0" fontAlgn="base" hangingPunct="0">
              <a:spcBef>
                <a:spcPct val="20000"/>
              </a:spcBef>
              <a:spcAft>
                <a:spcPct val="0"/>
              </a:spcAft>
              <a:buClr>
                <a:srgbClr val="8FB08C"/>
              </a:buClr>
              <a:buChar char="•"/>
              <a:defRPr sz="2000">
                <a:solidFill>
                  <a:schemeClr val="tx1"/>
                </a:solidFill>
                <a:latin typeface="Georgia" pitchFamily="18" charset="0"/>
              </a:defRPr>
            </a:lvl8pPr>
            <a:lvl9pPr marL="3886200" indent="-228600" defTabSz="858838" eaLnBrk="0" fontAlgn="base" hangingPunct="0">
              <a:spcBef>
                <a:spcPct val="20000"/>
              </a:spcBef>
              <a:spcAft>
                <a:spcPct val="0"/>
              </a:spcAft>
              <a:buClr>
                <a:srgbClr val="8FB08C"/>
              </a:buClr>
              <a:buChar char="•"/>
              <a:defRPr sz="2000">
                <a:solidFill>
                  <a:schemeClr val="tx1"/>
                </a:solidFill>
                <a:latin typeface="Georgia" pitchFamily="18" charset="0"/>
              </a:defRPr>
            </a:lvl9pPr>
          </a:lstStyle>
          <a:p>
            <a:pPr algn="ctr">
              <a:spcBef>
                <a:spcPct val="50000"/>
              </a:spcBef>
              <a:buClrTx/>
              <a:buSzTx/>
              <a:buFontTx/>
              <a:buNone/>
            </a:pPr>
            <a:r>
              <a:rPr lang="es-EC" altLang="es-CL" sz="3400" b="1">
                <a:solidFill>
                  <a:srgbClr val="FF3300"/>
                </a:solidFill>
                <a:latin typeface="Tahoma" pitchFamily="34" charset="0"/>
              </a:rPr>
              <a:t>LA MATRIZ DEL MARCO LOGICO</a:t>
            </a:r>
            <a:endParaRPr lang="es-EC" altLang="es-CL" sz="2300">
              <a:latin typeface="Times New Roman" pitchFamily="18" charset="0"/>
            </a:endParaRPr>
          </a:p>
        </p:txBody>
      </p:sp>
    </p:spTree>
    <p:extLst>
      <p:ext uri="{BB962C8B-B14F-4D97-AF65-F5344CB8AC3E}">
        <p14:creationId xmlns:p14="http://schemas.microsoft.com/office/powerpoint/2010/main" val="4079355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2">
            <a:extLst>
              <a:ext uri="{FF2B5EF4-FFF2-40B4-BE49-F238E27FC236}">
                <a16:creationId xmlns:a16="http://schemas.microsoft.com/office/drawing/2014/main" id="{E847305A-AED6-68AF-495A-FBF00B180468}"/>
              </a:ext>
            </a:extLst>
          </p:cNvPr>
          <p:cNvGraphicFramePr>
            <a:graphicFrameLocks noGrp="1"/>
          </p:cNvGraphicFramePr>
          <p:nvPr>
            <p:extLst>
              <p:ext uri="{D42A27DB-BD31-4B8C-83A1-F6EECF244321}">
                <p14:modId xmlns:p14="http://schemas.microsoft.com/office/powerpoint/2010/main" val="1284538710"/>
              </p:ext>
            </p:extLst>
          </p:nvPr>
        </p:nvGraphicFramePr>
        <p:xfrm>
          <a:off x="290286" y="847997"/>
          <a:ext cx="11611428" cy="5613400"/>
        </p:xfrm>
        <a:graphic>
          <a:graphicData uri="http://schemas.openxmlformats.org/drawingml/2006/table">
            <a:tbl>
              <a:tblPr firstRow="1" bandRow="1">
                <a:tableStyleId>{5C22544A-7EE6-4342-B048-85BDC9FD1C3A}</a:tableStyleId>
              </a:tblPr>
              <a:tblGrid>
                <a:gridCol w="2902857">
                  <a:extLst>
                    <a:ext uri="{9D8B030D-6E8A-4147-A177-3AD203B41FA5}">
                      <a16:colId xmlns:a16="http://schemas.microsoft.com/office/drawing/2014/main" val="3414694872"/>
                    </a:ext>
                  </a:extLst>
                </a:gridCol>
                <a:gridCol w="2902857">
                  <a:extLst>
                    <a:ext uri="{9D8B030D-6E8A-4147-A177-3AD203B41FA5}">
                      <a16:colId xmlns:a16="http://schemas.microsoft.com/office/drawing/2014/main" val="1489539424"/>
                    </a:ext>
                  </a:extLst>
                </a:gridCol>
                <a:gridCol w="3831773">
                  <a:extLst>
                    <a:ext uri="{9D8B030D-6E8A-4147-A177-3AD203B41FA5}">
                      <a16:colId xmlns:a16="http://schemas.microsoft.com/office/drawing/2014/main" val="4218577699"/>
                    </a:ext>
                  </a:extLst>
                </a:gridCol>
                <a:gridCol w="1973941">
                  <a:extLst>
                    <a:ext uri="{9D8B030D-6E8A-4147-A177-3AD203B41FA5}">
                      <a16:colId xmlns:a16="http://schemas.microsoft.com/office/drawing/2014/main" val="4103431384"/>
                    </a:ext>
                  </a:extLst>
                </a:gridCol>
              </a:tblGrid>
              <a:tr h="370840">
                <a:tc>
                  <a:txBody>
                    <a:bodyPr/>
                    <a:lstStyle/>
                    <a:p>
                      <a:r>
                        <a:rPr lang="es-CL" sz="1600" i="1" dirty="0">
                          <a:latin typeface="Cambria" panose="02040503050406030204" pitchFamily="18" charset="0"/>
                        </a:rPr>
                        <a:t>Resumen</a:t>
                      </a:r>
                    </a:p>
                  </a:txBody>
                  <a:tcPr/>
                </a:tc>
                <a:tc>
                  <a:txBody>
                    <a:bodyPr/>
                    <a:lstStyle/>
                    <a:p>
                      <a:r>
                        <a:rPr lang="es-CL" sz="1600" i="1" dirty="0">
                          <a:latin typeface="Cambria" panose="02040503050406030204" pitchFamily="18" charset="0"/>
                        </a:rPr>
                        <a:t>Indicadores</a:t>
                      </a:r>
                    </a:p>
                  </a:txBody>
                  <a:tcPr/>
                </a:tc>
                <a:tc>
                  <a:txBody>
                    <a:bodyPr/>
                    <a:lstStyle/>
                    <a:p>
                      <a:r>
                        <a:rPr lang="es-CL" sz="1600" i="1" dirty="0">
                          <a:latin typeface="Cambria" panose="02040503050406030204" pitchFamily="18" charset="0"/>
                        </a:rPr>
                        <a:t>Verificadores</a:t>
                      </a:r>
                    </a:p>
                  </a:txBody>
                  <a:tcPr/>
                </a:tc>
                <a:tc>
                  <a:txBody>
                    <a:bodyPr/>
                    <a:lstStyle/>
                    <a:p>
                      <a:r>
                        <a:rPr lang="es-CL" sz="1600" i="1" dirty="0">
                          <a:latin typeface="Cambria" panose="02040503050406030204" pitchFamily="18" charset="0"/>
                        </a:rPr>
                        <a:t>Supuestos</a:t>
                      </a:r>
                    </a:p>
                  </a:txBody>
                  <a:tcPr/>
                </a:tc>
                <a:extLst>
                  <a:ext uri="{0D108BD9-81ED-4DB2-BD59-A6C34878D82A}">
                    <a16:rowId xmlns:a16="http://schemas.microsoft.com/office/drawing/2014/main" val="2502554149"/>
                  </a:ext>
                </a:extLst>
              </a:tr>
              <a:tr h="370840">
                <a:tc>
                  <a:txBody>
                    <a:bodyPr/>
                    <a:lstStyle/>
                    <a:p>
                      <a:r>
                        <a:rPr lang="es-CL" sz="1600" i="1" dirty="0">
                          <a:latin typeface="Cambria" panose="02040503050406030204" pitchFamily="18" charset="0"/>
                        </a:rPr>
                        <a:t>FIN: Enfrentar las nuevas exigencias de exportación de fruta en la Región</a:t>
                      </a:r>
                    </a:p>
                  </a:txBody>
                  <a:tcPr/>
                </a:tc>
                <a:tc>
                  <a:txBody>
                    <a:bodyPr/>
                    <a:lstStyle/>
                    <a:p>
                      <a:r>
                        <a:rPr lang="es-CL" sz="1600" i="1" dirty="0">
                          <a:latin typeface="Cambria" panose="02040503050406030204" pitchFamily="18" charset="0"/>
                        </a:rPr>
                        <a:t> Plan estratégico que incluya desarrollo exportador regional</a:t>
                      </a:r>
                    </a:p>
                  </a:txBody>
                  <a:tcPr/>
                </a:tc>
                <a:tc>
                  <a:txBody>
                    <a:bodyPr/>
                    <a:lstStyle/>
                    <a:p>
                      <a:r>
                        <a:rPr lang="es-CL" sz="1600" i="1" dirty="0">
                          <a:latin typeface="Cambria" panose="02040503050406030204" pitchFamily="18" charset="0"/>
                        </a:rPr>
                        <a:t>Párrafo dentro de la Plan de Desarrollo Regional que señalé potenciar el desarrollo exportador</a:t>
                      </a:r>
                    </a:p>
                  </a:txBody>
                  <a:tcPr/>
                </a:tc>
                <a:tc>
                  <a:txBody>
                    <a:bodyPr/>
                    <a:lstStyle/>
                    <a:p>
                      <a:r>
                        <a:rPr lang="es-CL" sz="1600" i="1" dirty="0">
                          <a:latin typeface="Cambria" panose="02040503050406030204" pitchFamily="18" charset="0"/>
                        </a:rPr>
                        <a:t>Existencia de fuente de </a:t>
                      </a:r>
                      <a:r>
                        <a:rPr lang="es-CL" sz="1600" i="1" dirty="0" err="1">
                          <a:latin typeface="Cambria" panose="02040503050406030204" pitchFamily="18" charset="0"/>
                        </a:rPr>
                        <a:t>co</a:t>
                      </a:r>
                      <a:r>
                        <a:rPr lang="es-CL" sz="1600" i="1" dirty="0">
                          <a:latin typeface="Cambria" panose="02040503050406030204" pitchFamily="18" charset="0"/>
                        </a:rPr>
                        <a:t>-financiamiento estatal</a:t>
                      </a:r>
                    </a:p>
                  </a:txBody>
                  <a:tcPr/>
                </a:tc>
                <a:extLst>
                  <a:ext uri="{0D108BD9-81ED-4DB2-BD59-A6C34878D82A}">
                    <a16:rowId xmlns:a16="http://schemas.microsoft.com/office/drawing/2014/main" val="2757010449"/>
                  </a:ext>
                </a:extLst>
              </a:tr>
              <a:tr h="370840">
                <a:tc>
                  <a:txBody>
                    <a:bodyPr/>
                    <a:lstStyle/>
                    <a:p>
                      <a:r>
                        <a:rPr lang="es-CL" sz="1600" i="1" dirty="0">
                          <a:latin typeface="Cambria" panose="02040503050406030204" pitchFamily="18" charset="0"/>
                        </a:rPr>
                        <a:t>Propósito: Desarrollo de proyecto a nivel predial, para establecer una nueva variedad de uva de mesa en pequeños productores agrícolas que incorpore exigencias de mercado</a:t>
                      </a:r>
                    </a:p>
                  </a:txBody>
                  <a:tcPr/>
                </a:tc>
                <a:tc>
                  <a:txBody>
                    <a:bodyPr/>
                    <a:lstStyle/>
                    <a:p>
                      <a:r>
                        <a:rPr lang="es-CL" sz="1600" i="1" dirty="0">
                          <a:latin typeface="Cambria" panose="02040503050406030204" pitchFamily="18" charset="0"/>
                        </a:rPr>
                        <a:t>Variedad con respaldo de mercado</a:t>
                      </a:r>
                    </a:p>
                    <a:p>
                      <a:r>
                        <a:rPr lang="es-CL" sz="1600" i="1" dirty="0">
                          <a:latin typeface="Cambria" panose="02040503050406030204" pitchFamily="18" charset="0"/>
                        </a:rPr>
                        <a:t>BPA y RSE implementado</a:t>
                      </a:r>
                    </a:p>
                  </a:txBody>
                  <a:tcPr/>
                </a:tc>
                <a:tc>
                  <a:txBody>
                    <a:bodyPr/>
                    <a:lstStyle/>
                    <a:p>
                      <a:r>
                        <a:rPr lang="es-CL" sz="1600" i="1" dirty="0">
                          <a:latin typeface="Cambria" panose="02040503050406030204" pitchFamily="18" charset="0"/>
                        </a:rPr>
                        <a:t>Informe de proyecto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L" sz="1600" i="1" dirty="0">
                          <a:latin typeface="Cambria" panose="02040503050406030204" pitchFamily="18" charset="0"/>
                        </a:rPr>
                        <a:t>Disponibilidad de profesional para realizar el proyecto en la zona y que se ajuste al presupuesto</a:t>
                      </a:r>
                    </a:p>
                    <a:p>
                      <a:endParaRPr lang="es-CL" sz="1600" i="1" dirty="0">
                        <a:latin typeface="Cambria" panose="02040503050406030204" pitchFamily="18" charset="0"/>
                      </a:endParaRPr>
                    </a:p>
                  </a:txBody>
                  <a:tcPr/>
                </a:tc>
                <a:extLst>
                  <a:ext uri="{0D108BD9-81ED-4DB2-BD59-A6C34878D82A}">
                    <a16:rowId xmlns:a16="http://schemas.microsoft.com/office/drawing/2014/main" val="2418367906"/>
                  </a:ext>
                </a:extLst>
              </a:tr>
              <a:tr h="370840">
                <a:tc>
                  <a:txBody>
                    <a:bodyPr/>
                    <a:lstStyle/>
                    <a:p>
                      <a:r>
                        <a:rPr lang="es-CL" sz="1600" i="1" dirty="0">
                          <a:latin typeface="Cambria" panose="02040503050406030204" pitchFamily="18" charset="0"/>
                        </a:rPr>
                        <a:t>Componente: Proyecto de renovación de variedades de uva de mesa para 10 pequeños productores, con apoyo del Estado</a:t>
                      </a:r>
                    </a:p>
                  </a:txBody>
                  <a:tcPr/>
                </a:tc>
                <a:tc>
                  <a:txBody>
                    <a:bodyPr/>
                    <a:lstStyle/>
                    <a:p>
                      <a:r>
                        <a:rPr lang="es-CL" sz="1600" i="1" dirty="0">
                          <a:latin typeface="Cambria" panose="02040503050406030204" pitchFamily="18" charset="0"/>
                        </a:rPr>
                        <a:t>Productores con potencial de establecer nuevas variedades</a:t>
                      </a:r>
                    </a:p>
                  </a:txBody>
                  <a:tcPr/>
                </a:tc>
                <a:tc>
                  <a:txBody>
                    <a:bodyPr/>
                    <a:lstStyle/>
                    <a:p>
                      <a:r>
                        <a:rPr lang="es-CL" sz="1600" i="1" dirty="0">
                          <a:latin typeface="Cambria" panose="02040503050406030204" pitchFamily="18" charset="0"/>
                        </a:rPr>
                        <a:t>Carta compromiso de aportes de los productores</a:t>
                      </a:r>
                    </a:p>
                  </a:txBody>
                  <a:tcPr/>
                </a:tc>
                <a:tc>
                  <a:txBody>
                    <a:bodyPr/>
                    <a:lstStyle/>
                    <a:p>
                      <a:r>
                        <a:rPr lang="es-CL" sz="1600" i="1" dirty="0">
                          <a:latin typeface="Cambria" panose="02040503050406030204" pitchFamily="18" charset="0"/>
                        </a:rPr>
                        <a:t>Disponibilidad de productores que necesiten el proyecto</a:t>
                      </a:r>
                    </a:p>
                  </a:txBody>
                  <a:tcPr/>
                </a:tc>
                <a:extLst>
                  <a:ext uri="{0D108BD9-81ED-4DB2-BD59-A6C34878D82A}">
                    <a16:rowId xmlns:a16="http://schemas.microsoft.com/office/drawing/2014/main" val="2122261257"/>
                  </a:ext>
                </a:extLst>
              </a:tr>
              <a:tr h="370840">
                <a:tc>
                  <a:txBody>
                    <a:bodyPr/>
                    <a:lstStyle/>
                    <a:p>
                      <a:r>
                        <a:rPr lang="es-CL" sz="1600" i="1" dirty="0">
                          <a:latin typeface="Cambria" panose="02040503050406030204" pitchFamily="18" charset="0"/>
                        </a:rPr>
                        <a:t>Actividades: búsqueda de proveedor de variedades.</a:t>
                      </a:r>
                    </a:p>
                    <a:p>
                      <a:r>
                        <a:rPr lang="es-CL" sz="1600" i="1" dirty="0">
                          <a:latin typeface="Cambria" panose="02040503050406030204" pitchFamily="18" charset="0"/>
                        </a:rPr>
                        <a:t>Selección de proveedor</a:t>
                      </a:r>
                    </a:p>
                    <a:p>
                      <a:r>
                        <a:rPr lang="es-CL" sz="1600" i="1" dirty="0">
                          <a:latin typeface="Cambria" panose="02040503050406030204" pitchFamily="18" charset="0"/>
                        </a:rPr>
                        <a:t>Cotización</a:t>
                      </a:r>
                    </a:p>
                    <a:p>
                      <a:r>
                        <a:rPr lang="es-CL" sz="1600" i="1" dirty="0">
                          <a:latin typeface="Cambria" panose="02040503050406030204" pitchFamily="18" charset="0"/>
                        </a:rPr>
                        <a:t>Selección y compra</a:t>
                      </a:r>
                    </a:p>
                  </a:txBody>
                  <a:tcPr/>
                </a:tc>
                <a:tc>
                  <a:txBody>
                    <a:bodyPr/>
                    <a:lstStyle/>
                    <a:p>
                      <a:r>
                        <a:rPr lang="es-CL" sz="1600" i="1" dirty="0">
                          <a:latin typeface="Cambria" panose="02040503050406030204" pitchFamily="18" charset="0"/>
                        </a:rPr>
                        <a:t>Carta Gantt, con actividades ordenadas temporalmente hasta el año de plena producción.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L" sz="1600" i="1" dirty="0">
                          <a:latin typeface="Cambria" panose="02040503050406030204" pitchFamily="18" charset="0"/>
                        </a:rPr>
                        <a:t>Cotizaciones y facturas de compra de plantas y de servicios, respaldo fotográfico de plantas, e implementación de BPA y RSE</a:t>
                      </a:r>
                    </a:p>
                  </a:txBody>
                  <a:tcPr/>
                </a:tc>
                <a:tc>
                  <a:txBody>
                    <a:bodyPr/>
                    <a:lstStyle/>
                    <a:p>
                      <a:r>
                        <a:rPr lang="es-CL" sz="1600" i="1" dirty="0">
                          <a:latin typeface="Cambria" panose="02040503050406030204" pitchFamily="18" charset="0"/>
                        </a:rPr>
                        <a:t>Disponibilidad de MO, agua para riego, proveedores de plantas de y servicios en la zona</a:t>
                      </a:r>
                    </a:p>
                  </a:txBody>
                  <a:tcPr/>
                </a:tc>
                <a:extLst>
                  <a:ext uri="{0D108BD9-81ED-4DB2-BD59-A6C34878D82A}">
                    <a16:rowId xmlns:a16="http://schemas.microsoft.com/office/drawing/2014/main" val="4139699729"/>
                  </a:ext>
                </a:extLst>
              </a:tr>
            </a:tbl>
          </a:graphicData>
        </a:graphic>
      </p:graphicFrame>
    </p:spTree>
    <p:extLst>
      <p:ext uri="{BB962C8B-B14F-4D97-AF65-F5344CB8AC3E}">
        <p14:creationId xmlns:p14="http://schemas.microsoft.com/office/powerpoint/2010/main" val="437810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2">
            <a:extLst>
              <a:ext uri="{FF2B5EF4-FFF2-40B4-BE49-F238E27FC236}">
                <a16:creationId xmlns:a16="http://schemas.microsoft.com/office/drawing/2014/main" id="{8B565270-710D-CA17-F013-8C8C46212376}"/>
              </a:ext>
            </a:extLst>
          </p:cNvPr>
          <p:cNvGraphicFramePr>
            <a:graphicFrameLocks noGrp="1"/>
          </p:cNvGraphicFramePr>
          <p:nvPr>
            <p:extLst>
              <p:ext uri="{D42A27DB-BD31-4B8C-83A1-F6EECF244321}">
                <p14:modId xmlns:p14="http://schemas.microsoft.com/office/powerpoint/2010/main" val="519004333"/>
              </p:ext>
            </p:extLst>
          </p:nvPr>
        </p:nvGraphicFramePr>
        <p:xfrm>
          <a:off x="290286" y="978626"/>
          <a:ext cx="11611428" cy="5369560"/>
        </p:xfrm>
        <a:graphic>
          <a:graphicData uri="http://schemas.openxmlformats.org/drawingml/2006/table">
            <a:tbl>
              <a:tblPr firstRow="1" firstCol="1" bandRow="1">
                <a:tableStyleId>{93296810-A885-4BE3-A3E7-6D5BEEA58F35}</a:tableStyleId>
              </a:tblPr>
              <a:tblGrid>
                <a:gridCol w="2902857">
                  <a:extLst>
                    <a:ext uri="{9D8B030D-6E8A-4147-A177-3AD203B41FA5}">
                      <a16:colId xmlns:a16="http://schemas.microsoft.com/office/drawing/2014/main" val="3414694872"/>
                    </a:ext>
                  </a:extLst>
                </a:gridCol>
                <a:gridCol w="2902857">
                  <a:extLst>
                    <a:ext uri="{9D8B030D-6E8A-4147-A177-3AD203B41FA5}">
                      <a16:colId xmlns:a16="http://schemas.microsoft.com/office/drawing/2014/main" val="1489539424"/>
                    </a:ext>
                  </a:extLst>
                </a:gridCol>
                <a:gridCol w="3831773">
                  <a:extLst>
                    <a:ext uri="{9D8B030D-6E8A-4147-A177-3AD203B41FA5}">
                      <a16:colId xmlns:a16="http://schemas.microsoft.com/office/drawing/2014/main" val="4218577699"/>
                    </a:ext>
                  </a:extLst>
                </a:gridCol>
                <a:gridCol w="1973941">
                  <a:extLst>
                    <a:ext uri="{9D8B030D-6E8A-4147-A177-3AD203B41FA5}">
                      <a16:colId xmlns:a16="http://schemas.microsoft.com/office/drawing/2014/main" val="4103431384"/>
                    </a:ext>
                  </a:extLst>
                </a:gridCol>
              </a:tblGrid>
              <a:tr h="370840">
                <a:tc>
                  <a:txBody>
                    <a:bodyPr/>
                    <a:lstStyle/>
                    <a:p>
                      <a:r>
                        <a:rPr lang="es-CL" sz="1600" dirty="0"/>
                        <a:t>Resumen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CL" sz="1600" dirty="0"/>
                        <a:t>Indicadores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CL" sz="1600" dirty="0"/>
                        <a:t>Verificadores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CL" sz="1600" dirty="0"/>
                        <a:t>Supuestos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02554149"/>
                  </a:ext>
                </a:extLst>
              </a:tr>
              <a:tr h="370840">
                <a:tc>
                  <a:txBody>
                    <a:bodyPr/>
                    <a:lstStyle/>
                    <a:p>
                      <a:r>
                        <a:rPr lang="es-CL" sz="1600" dirty="0"/>
                        <a:t>FIN: Enfrentar la situación de escasez hídrica en la Región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CL" sz="1600" dirty="0"/>
                        <a:t> Plan estratégico que incluya mejoramiento de la eficiencia hídrica en la Región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CL" sz="1600" dirty="0"/>
                        <a:t>Párrafo dentro de la Plan de Desarrollo Regional que señalé que está dentro de la prioridades la eficiencia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CL" sz="1600" dirty="0"/>
                        <a:t>Existencia de fuente de </a:t>
                      </a:r>
                      <a:r>
                        <a:rPr lang="es-CL" sz="1600" dirty="0" err="1"/>
                        <a:t>co</a:t>
                      </a:r>
                      <a:r>
                        <a:rPr lang="es-CL" sz="1600" dirty="0"/>
                        <a:t>-financiamiento estatal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57010449"/>
                  </a:ext>
                </a:extLst>
              </a:tr>
              <a:tr h="370840">
                <a:tc>
                  <a:txBody>
                    <a:bodyPr/>
                    <a:lstStyle/>
                    <a:p>
                      <a:r>
                        <a:rPr lang="es-CL" sz="1600" dirty="0"/>
                        <a:t>Propósito: Desarrollo de proyecto a nivel predial, para establecer sistemas de riego tecnificado en pequeños productores agrícolas en la región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s-CL"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s-CL"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s-CL"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18367906"/>
                  </a:ext>
                </a:extLst>
              </a:tr>
              <a:tr h="370840">
                <a:tc>
                  <a:txBody>
                    <a:bodyPr/>
                    <a:lstStyle/>
                    <a:p>
                      <a:r>
                        <a:rPr lang="es-CL" sz="1600" dirty="0"/>
                        <a:t>Componente: Proyecto de riego tecnificado para 10 pequeños productores, con apoyo del Estado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CL" sz="1600" dirty="0"/>
                        <a:t>Productores con potencial de establecer sistemas de riego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s-CL"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s-CL"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22261257"/>
                  </a:ext>
                </a:extLst>
              </a:tr>
              <a:tr h="370840">
                <a:tc>
                  <a:txBody>
                    <a:bodyPr/>
                    <a:lstStyle/>
                    <a:p>
                      <a:r>
                        <a:rPr lang="es-CL" sz="1600" dirty="0"/>
                        <a:t>Actividades: búsqueda de proveedor de servicio e instalación de riego.</a:t>
                      </a:r>
                    </a:p>
                    <a:p>
                      <a:r>
                        <a:rPr lang="es-CL" sz="1600" dirty="0"/>
                        <a:t>Selección de proveedor</a:t>
                      </a:r>
                    </a:p>
                    <a:p>
                      <a:r>
                        <a:rPr lang="es-CL" sz="1600" dirty="0"/>
                        <a:t>Cotización</a:t>
                      </a:r>
                    </a:p>
                    <a:p>
                      <a:r>
                        <a:rPr lang="es-CL" sz="1600" dirty="0"/>
                        <a:t>Selección y compra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CL" sz="1600" dirty="0"/>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L" sz="1600" dirty="0"/>
                        <a:t>Cotizaciones y facturas de compra de sistemas de riego y de servicios, respaldo fotográfico de implementación de Sistemas de Riego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CL" sz="1600" dirty="0"/>
                        <a:t>Disponibilidad de agua para riego, proveedores de sistema de riego y servicios en la zona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39699729"/>
                  </a:ext>
                </a:extLst>
              </a:tr>
            </a:tbl>
          </a:graphicData>
        </a:graphic>
      </p:graphicFrame>
      <p:sp>
        <p:nvSpPr>
          <p:cNvPr id="3" name="CuadroTexto 2">
            <a:extLst>
              <a:ext uri="{FF2B5EF4-FFF2-40B4-BE49-F238E27FC236}">
                <a16:creationId xmlns:a16="http://schemas.microsoft.com/office/drawing/2014/main" id="{EA4EAF3B-C000-5784-554D-A13D330A8FB0}"/>
              </a:ext>
            </a:extLst>
          </p:cNvPr>
          <p:cNvSpPr txBox="1"/>
          <p:nvPr/>
        </p:nvSpPr>
        <p:spPr>
          <a:xfrm>
            <a:off x="2399847" y="186648"/>
            <a:ext cx="8049768" cy="646331"/>
          </a:xfrm>
          <a:prstGeom prst="rect">
            <a:avLst/>
          </a:prstGeom>
        </p:spPr>
        <p:style>
          <a:lnRef idx="0">
            <a:schemeClr val="accent3"/>
          </a:lnRef>
          <a:fillRef idx="3">
            <a:schemeClr val="accent3"/>
          </a:fillRef>
          <a:effectRef idx="3">
            <a:schemeClr val="accent3"/>
          </a:effectRef>
          <a:fontRef idx="minor">
            <a:schemeClr val="lt1"/>
          </a:fontRef>
        </p:style>
        <p:txBody>
          <a:bodyPr wrap="none" rtlCol="0">
            <a:spAutoFit/>
          </a:bodyPr>
          <a:lstStyle/>
          <a:p>
            <a:pPr algn="ctr"/>
            <a:r>
              <a:rPr lang="es-CL" b="1" dirty="0"/>
              <a:t>Ejercicio: complete los recuadros para en blanco. </a:t>
            </a:r>
          </a:p>
          <a:p>
            <a:pPr algn="ctr"/>
            <a:r>
              <a:rPr lang="es-CL" b="1" dirty="0"/>
              <a:t>Proyecto de mejoramiento de la eficiencia hídrica para la producción de hortalizas </a:t>
            </a:r>
          </a:p>
        </p:txBody>
      </p:sp>
    </p:spTree>
    <p:extLst>
      <p:ext uri="{BB962C8B-B14F-4D97-AF65-F5344CB8AC3E}">
        <p14:creationId xmlns:p14="http://schemas.microsoft.com/office/powerpoint/2010/main" val="5632890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7446150-F8A6-C774-82E0-5BB229C79355}"/>
              </a:ext>
            </a:extLst>
          </p:cNvPr>
          <p:cNvSpPr>
            <a:spLocks noGrp="1"/>
          </p:cNvSpPr>
          <p:nvPr>
            <p:ph type="ctrTitle"/>
          </p:nvPr>
        </p:nvSpPr>
        <p:spPr>
          <a:xfrm>
            <a:off x="602139" y="4172141"/>
            <a:ext cx="10987720" cy="2111884"/>
          </a:xfrm>
        </p:spPr>
        <p:txBody>
          <a:bodyPr anchor="t">
            <a:noAutofit/>
          </a:bodyPr>
          <a:lstStyle/>
          <a:p>
            <a:pPr algn="l"/>
            <a:r>
              <a:rPr lang="es-CL" sz="3200" b="1" dirty="0"/>
              <a:t>Metodología de Marco Lógico: un ejemplo de utilización</a:t>
            </a:r>
            <a:br>
              <a:rPr lang="es-CL" sz="3200" b="1" dirty="0"/>
            </a:br>
            <a:r>
              <a:rPr lang="es-CL" sz="1600" b="1" dirty="0"/>
              <a:t>Programa de Capacitación en Instrumentos y Metodologías de Planificación</a:t>
            </a:r>
            <a:br>
              <a:rPr lang="es-CL" sz="2000" dirty="0"/>
            </a:br>
            <a:br>
              <a:rPr lang="es-CL" sz="2000" dirty="0"/>
            </a:br>
            <a:r>
              <a:rPr lang="es-CL" sz="2400" dirty="0"/>
              <a:t>Marcos Mora y Sebastián Leiva</a:t>
            </a:r>
            <a:br>
              <a:rPr lang="es-CL" sz="2400" dirty="0"/>
            </a:br>
            <a:r>
              <a:rPr lang="es-CL" sz="2400" dirty="0"/>
              <a:t>20 de junio de 2022</a:t>
            </a:r>
            <a:endParaRPr lang="es-CL" sz="3200" dirty="0"/>
          </a:p>
        </p:txBody>
      </p:sp>
      <p:grpSp>
        <p:nvGrpSpPr>
          <p:cNvPr id="77" name="Grupo 76">
            <a:extLst>
              <a:ext uri="{FF2B5EF4-FFF2-40B4-BE49-F238E27FC236}">
                <a16:creationId xmlns:a16="http://schemas.microsoft.com/office/drawing/2014/main" id="{80A32EAD-831A-9DB8-749F-763B587D114E}"/>
              </a:ext>
            </a:extLst>
          </p:cNvPr>
          <p:cNvGrpSpPr/>
          <p:nvPr/>
        </p:nvGrpSpPr>
        <p:grpSpPr>
          <a:xfrm>
            <a:off x="434740" y="6286858"/>
            <a:ext cx="11322518" cy="146544"/>
            <a:chOff x="277766" y="5955519"/>
            <a:chExt cx="11322518" cy="146544"/>
          </a:xfrm>
        </p:grpSpPr>
        <p:sp>
          <p:nvSpPr>
            <p:cNvPr id="42" name="Diagrama de flujo: conector 41">
              <a:extLst>
                <a:ext uri="{FF2B5EF4-FFF2-40B4-BE49-F238E27FC236}">
                  <a16:creationId xmlns:a16="http://schemas.microsoft.com/office/drawing/2014/main" id="{8FD020CA-4A0E-45E1-3F1C-D440D6CB15D6}"/>
                </a:ext>
              </a:extLst>
            </p:cNvPr>
            <p:cNvSpPr/>
            <p:nvPr/>
          </p:nvSpPr>
          <p:spPr>
            <a:xfrm rot="21480000">
              <a:off x="277766" y="5955519"/>
              <a:ext cx="164892" cy="146544"/>
            </a:xfrm>
            <a:prstGeom prst="flowChartConnector">
              <a:avLst/>
            </a:prstGeom>
            <a:solidFill>
              <a:srgbClr val="FDBC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grpSp>
          <p:nvGrpSpPr>
            <p:cNvPr id="76" name="Grupo 75">
              <a:extLst>
                <a:ext uri="{FF2B5EF4-FFF2-40B4-BE49-F238E27FC236}">
                  <a16:creationId xmlns:a16="http://schemas.microsoft.com/office/drawing/2014/main" id="{36999258-47E7-10E1-F3BD-93B2B25C45DB}"/>
                </a:ext>
              </a:extLst>
            </p:cNvPr>
            <p:cNvGrpSpPr/>
            <p:nvPr/>
          </p:nvGrpSpPr>
          <p:grpSpPr>
            <a:xfrm>
              <a:off x="662512" y="5955519"/>
              <a:ext cx="10937772" cy="146544"/>
              <a:chOff x="662512" y="5955519"/>
              <a:chExt cx="10937772" cy="146544"/>
            </a:xfrm>
          </p:grpSpPr>
          <p:sp>
            <p:nvSpPr>
              <p:cNvPr id="68" name="Diagrama de flujo: conector 67">
                <a:extLst>
                  <a:ext uri="{FF2B5EF4-FFF2-40B4-BE49-F238E27FC236}">
                    <a16:creationId xmlns:a16="http://schemas.microsoft.com/office/drawing/2014/main" id="{00E5F5C2-66B1-D1B6-EA7E-9B6355D46401}"/>
                  </a:ext>
                </a:extLst>
              </p:cNvPr>
              <p:cNvSpPr/>
              <p:nvPr/>
            </p:nvSpPr>
            <p:spPr>
              <a:xfrm rot="21480000">
                <a:off x="9896416" y="5955519"/>
                <a:ext cx="164892" cy="146544"/>
              </a:xfrm>
              <a:prstGeom prst="flowChartConnector">
                <a:avLst/>
              </a:prstGeom>
              <a:solidFill>
                <a:srgbClr val="9DB2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43" name="Diagrama de flujo: conector 42">
                <a:extLst>
                  <a:ext uri="{FF2B5EF4-FFF2-40B4-BE49-F238E27FC236}">
                    <a16:creationId xmlns:a16="http://schemas.microsoft.com/office/drawing/2014/main" id="{879883AF-A157-84F7-7EAA-4C744C1A3AA8}"/>
                  </a:ext>
                </a:extLst>
              </p:cNvPr>
              <p:cNvSpPr/>
              <p:nvPr/>
            </p:nvSpPr>
            <p:spPr>
              <a:xfrm rot="21480000">
                <a:off x="662512" y="5955519"/>
                <a:ext cx="164892" cy="146544"/>
              </a:xfrm>
              <a:prstGeom prst="flowChartConnector">
                <a:avLst/>
              </a:prstGeom>
              <a:solidFill>
                <a:srgbClr val="F796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45" name="Diagrama de flujo: conector 44">
                <a:extLst>
                  <a:ext uri="{FF2B5EF4-FFF2-40B4-BE49-F238E27FC236}">
                    <a16:creationId xmlns:a16="http://schemas.microsoft.com/office/drawing/2014/main" id="{19A0597F-D748-660A-F3DD-7E04B2C66D84}"/>
                  </a:ext>
                </a:extLst>
              </p:cNvPr>
              <p:cNvSpPr/>
              <p:nvPr/>
            </p:nvSpPr>
            <p:spPr>
              <a:xfrm rot="21480000">
                <a:off x="1047258" y="5955519"/>
                <a:ext cx="164892" cy="146544"/>
              </a:xfrm>
              <a:prstGeom prst="flowChartConnector">
                <a:avLst/>
              </a:prstGeom>
              <a:solidFill>
                <a:srgbClr val="F26F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46" name="Diagrama de flujo: conector 45">
                <a:extLst>
                  <a:ext uri="{FF2B5EF4-FFF2-40B4-BE49-F238E27FC236}">
                    <a16:creationId xmlns:a16="http://schemas.microsoft.com/office/drawing/2014/main" id="{BBAFAA28-9C00-5424-2E25-16C0C2F07F31}"/>
                  </a:ext>
                </a:extLst>
              </p:cNvPr>
              <p:cNvSpPr/>
              <p:nvPr/>
            </p:nvSpPr>
            <p:spPr>
              <a:xfrm rot="21480000">
                <a:off x="1432004" y="5955519"/>
                <a:ext cx="164892" cy="146544"/>
              </a:xfrm>
              <a:prstGeom prst="flowChartConnector">
                <a:avLst/>
              </a:prstGeom>
              <a:solidFill>
                <a:srgbClr val="EE22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47" name="Diagrama de flujo: conector 46">
                <a:extLst>
                  <a:ext uri="{FF2B5EF4-FFF2-40B4-BE49-F238E27FC236}">
                    <a16:creationId xmlns:a16="http://schemas.microsoft.com/office/drawing/2014/main" id="{B389F5F4-9E63-A279-F9C7-3A1AF33CA23E}"/>
                  </a:ext>
                </a:extLst>
              </p:cNvPr>
              <p:cNvSpPr/>
              <p:nvPr/>
            </p:nvSpPr>
            <p:spPr>
              <a:xfrm rot="21480000">
                <a:off x="1816750" y="5955519"/>
                <a:ext cx="164892" cy="146544"/>
              </a:xfrm>
              <a:prstGeom prst="flowChartConnector">
                <a:avLst/>
              </a:prstGeom>
              <a:solidFill>
                <a:srgbClr val="EC1F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48" name="Diagrama de flujo: conector 47">
                <a:extLst>
                  <a:ext uri="{FF2B5EF4-FFF2-40B4-BE49-F238E27FC236}">
                    <a16:creationId xmlns:a16="http://schemas.microsoft.com/office/drawing/2014/main" id="{8E946EC0-2C0A-65A3-F729-5583DD24562E}"/>
                  </a:ext>
                </a:extLst>
              </p:cNvPr>
              <p:cNvSpPr/>
              <p:nvPr/>
            </p:nvSpPr>
            <p:spPr>
              <a:xfrm rot="21480000">
                <a:off x="2201496" y="5955519"/>
                <a:ext cx="164892" cy="146544"/>
              </a:xfrm>
              <a:prstGeom prst="flowChartConnector">
                <a:avLst/>
              </a:prstGeom>
              <a:solidFill>
                <a:srgbClr val="CB225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49" name="Diagrama de flujo: conector 48">
                <a:extLst>
                  <a:ext uri="{FF2B5EF4-FFF2-40B4-BE49-F238E27FC236}">
                    <a16:creationId xmlns:a16="http://schemas.microsoft.com/office/drawing/2014/main" id="{7BC815A7-951A-107A-7B70-6C512AC41C8D}"/>
                  </a:ext>
                </a:extLst>
              </p:cNvPr>
              <p:cNvSpPr/>
              <p:nvPr/>
            </p:nvSpPr>
            <p:spPr>
              <a:xfrm rot="21480000">
                <a:off x="2586242" y="5955519"/>
                <a:ext cx="164892" cy="146544"/>
              </a:xfrm>
              <a:prstGeom prst="flowChartConnector">
                <a:avLst/>
              </a:prstGeom>
              <a:solidFill>
                <a:srgbClr val="8A25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50" name="Diagrama de flujo: conector 49">
                <a:extLst>
                  <a:ext uri="{FF2B5EF4-FFF2-40B4-BE49-F238E27FC236}">
                    <a16:creationId xmlns:a16="http://schemas.microsoft.com/office/drawing/2014/main" id="{4C2EDD27-11E5-7FBA-C354-6157323371EA}"/>
                  </a:ext>
                </a:extLst>
              </p:cNvPr>
              <p:cNvSpPr/>
              <p:nvPr/>
            </p:nvSpPr>
            <p:spPr>
              <a:xfrm rot="21480000">
                <a:off x="2970988" y="5955519"/>
                <a:ext cx="164892" cy="146544"/>
              </a:xfrm>
              <a:prstGeom prst="flowChartConnector">
                <a:avLst/>
              </a:prstGeom>
              <a:solidFill>
                <a:srgbClr val="065C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51" name="Diagrama de flujo: conector 50">
                <a:extLst>
                  <a:ext uri="{FF2B5EF4-FFF2-40B4-BE49-F238E27FC236}">
                    <a16:creationId xmlns:a16="http://schemas.microsoft.com/office/drawing/2014/main" id="{9298C9BC-B7BA-A631-A00C-183BD08A0A8A}"/>
                  </a:ext>
                </a:extLst>
              </p:cNvPr>
              <p:cNvSpPr/>
              <p:nvPr/>
            </p:nvSpPr>
            <p:spPr>
              <a:xfrm rot="21480000">
                <a:off x="3355734" y="5955519"/>
                <a:ext cx="164892" cy="146544"/>
              </a:xfrm>
              <a:prstGeom prst="flowChartConnector">
                <a:avLst/>
              </a:prstGeom>
              <a:solidFill>
                <a:srgbClr val="0091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52" name="Diagrama de flujo: conector 51">
                <a:extLst>
                  <a:ext uri="{FF2B5EF4-FFF2-40B4-BE49-F238E27FC236}">
                    <a16:creationId xmlns:a16="http://schemas.microsoft.com/office/drawing/2014/main" id="{1511C638-E9CC-DC0C-B1A3-2E663778C4BD}"/>
                  </a:ext>
                </a:extLst>
              </p:cNvPr>
              <p:cNvSpPr/>
              <p:nvPr/>
            </p:nvSpPr>
            <p:spPr>
              <a:xfrm rot="21480000">
                <a:off x="3740480" y="5955519"/>
                <a:ext cx="164892" cy="146544"/>
              </a:xfrm>
              <a:prstGeom prst="flowChartConnector">
                <a:avLst/>
              </a:prstGeom>
              <a:solidFill>
                <a:srgbClr val="0DAE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53" name="Diagrama de flujo: conector 52">
                <a:extLst>
                  <a:ext uri="{FF2B5EF4-FFF2-40B4-BE49-F238E27FC236}">
                    <a16:creationId xmlns:a16="http://schemas.microsoft.com/office/drawing/2014/main" id="{DD2B3667-B3BE-DCC4-6089-E8F02F19C8B3}"/>
                  </a:ext>
                </a:extLst>
              </p:cNvPr>
              <p:cNvSpPr/>
              <p:nvPr/>
            </p:nvSpPr>
            <p:spPr>
              <a:xfrm rot="21480000">
                <a:off x="4125226" y="5955519"/>
                <a:ext cx="164892" cy="146544"/>
              </a:xfrm>
              <a:prstGeom prst="flowChartConnector">
                <a:avLst/>
              </a:prstGeom>
              <a:solidFill>
                <a:srgbClr val="A3B7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54" name="Diagrama de flujo: conector 53">
                <a:extLst>
                  <a:ext uri="{FF2B5EF4-FFF2-40B4-BE49-F238E27FC236}">
                    <a16:creationId xmlns:a16="http://schemas.microsoft.com/office/drawing/2014/main" id="{6C464D10-974D-EA25-4AC8-B92A20863C91}"/>
                  </a:ext>
                </a:extLst>
              </p:cNvPr>
              <p:cNvSpPr/>
              <p:nvPr/>
            </p:nvSpPr>
            <p:spPr>
              <a:xfrm rot="21480000">
                <a:off x="4509972" y="5955519"/>
                <a:ext cx="164892" cy="146544"/>
              </a:xfrm>
              <a:prstGeom prst="flowChartConnector">
                <a:avLst/>
              </a:prstGeom>
              <a:solidFill>
                <a:srgbClr val="1DBF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55" name="Diagrama de flujo: conector 54">
                <a:extLst>
                  <a:ext uri="{FF2B5EF4-FFF2-40B4-BE49-F238E27FC236}">
                    <a16:creationId xmlns:a16="http://schemas.microsoft.com/office/drawing/2014/main" id="{99429FEE-0A25-41C3-9001-A276770BADF2}"/>
                  </a:ext>
                </a:extLst>
              </p:cNvPr>
              <p:cNvSpPr/>
              <p:nvPr/>
            </p:nvSpPr>
            <p:spPr>
              <a:xfrm rot="21480000">
                <a:off x="4894718" y="5955519"/>
                <a:ext cx="164892" cy="146544"/>
              </a:xfrm>
              <a:prstGeom prst="flowChartConnector">
                <a:avLst/>
              </a:prstGeom>
              <a:solidFill>
                <a:srgbClr val="0095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56" name="Diagrama de flujo: conector 55">
                <a:extLst>
                  <a:ext uri="{FF2B5EF4-FFF2-40B4-BE49-F238E27FC236}">
                    <a16:creationId xmlns:a16="http://schemas.microsoft.com/office/drawing/2014/main" id="{238BCC63-7EC1-C5FC-2FC6-0CB41C2D1E23}"/>
                  </a:ext>
                </a:extLst>
              </p:cNvPr>
              <p:cNvSpPr/>
              <p:nvPr/>
            </p:nvSpPr>
            <p:spPr>
              <a:xfrm rot="21480000">
                <a:off x="5279464" y="5955519"/>
                <a:ext cx="164892" cy="146544"/>
              </a:xfrm>
              <a:prstGeom prst="flowChartConnector">
                <a:avLst/>
              </a:prstGeom>
              <a:solidFill>
                <a:srgbClr val="006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57" name="Diagrama de flujo: conector 56">
                <a:extLst>
                  <a:ext uri="{FF2B5EF4-FFF2-40B4-BE49-F238E27FC236}">
                    <a16:creationId xmlns:a16="http://schemas.microsoft.com/office/drawing/2014/main" id="{E2D9E1B6-7E45-99D5-19D8-1D3B327A2D17}"/>
                  </a:ext>
                </a:extLst>
              </p:cNvPr>
              <p:cNvSpPr/>
              <p:nvPr/>
            </p:nvSpPr>
            <p:spPr>
              <a:xfrm rot="21480000">
                <a:off x="5664210" y="5955519"/>
                <a:ext cx="164892" cy="146544"/>
              </a:xfrm>
              <a:prstGeom prst="flowChartConnector">
                <a:avLst/>
              </a:prstGeom>
              <a:solidFill>
                <a:srgbClr val="2638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58" name="Diagrama de flujo: conector 57">
                <a:extLst>
                  <a:ext uri="{FF2B5EF4-FFF2-40B4-BE49-F238E27FC236}">
                    <a16:creationId xmlns:a16="http://schemas.microsoft.com/office/drawing/2014/main" id="{C453EBDD-FC05-D614-146B-A30402922E30}"/>
                  </a:ext>
                </a:extLst>
              </p:cNvPr>
              <p:cNvSpPr/>
              <p:nvPr/>
            </p:nvSpPr>
            <p:spPr>
              <a:xfrm rot="21480000">
                <a:off x="6048956" y="5955519"/>
                <a:ext cx="164892" cy="146544"/>
              </a:xfrm>
              <a:prstGeom prst="flowChartConnector">
                <a:avLst/>
              </a:prstGeom>
              <a:solidFill>
                <a:srgbClr val="FEBE1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59" name="Diagrama de flujo: conector 58">
                <a:extLst>
                  <a:ext uri="{FF2B5EF4-FFF2-40B4-BE49-F238E27FC236}">
                    <a16:creationId xmlns:a16="http://schemas.microsoft.com/office/drawing/2014/main" id="{C365E421-225C-7E2E-BAAB-F2160ECA5E78}"/>
                  </a:ext>
                </a:extLst>
              </p:cNvPr>
              <p:cNvSpPr/>
              <p:nvPr/>
            </p:nvSpPr>
            <p:spPr>
              <a:xfrm rot="21480000">
                <a:off x="6433702" y="5955519"/>
                <a:ext cx="164892" cy="146544"/>
              </a:xfrm>
              <a:prstGeom prst="flowChartConnector">
                <a:avLst/>
              </a:prstGeom>
              <a:solidFill>
                <a:srgbClr val="F899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60" name="Diagrama de flujo: conector 59">
                <a:extLst>
                  <a:ext uri="{FF2B5EF4-FFF2-40B4-BE49-F238E27FC236}">
                    <a16:creationId xmlns:a16="http://schemas.microsoft.com/office/drawing/2014/main" id="{A6C7D5F1-70D1-15CD-59BB-3AEBEF82AC05}"/>
                  </a:ext>
                </a:extLst>
              </p:cNvPr>
              <p:cNvSpPr/>
              <p:nvPr/>
            </p:nvSpPr>
            <p:spPr>
              <a:xfrm rot="21480000">
                <a:off x="6818448" y="5955519"/>
                <a:ext cx="164892" cy="146544"/>
              </a:xfrm>
              <a:prstGeom prst="flowChartConnector">
                <a:avLst/>
              </a:prstGeom>
              <a:solidFill>
                <a:srgbClr val="F270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61" name="Diagrama de flujo: conector 60">
                <a:extLst>
                  <a:ext uri="{FF2B5EF4-FFF2-40B4-BE49-F238E27FC236}">
                    <a16:creationId xmlns:a16="http://schemas.microsoft.com/office/drawing/2014/main" id="{7F54E171-A496-EE03-FF2B-C4B2B1BB25F9}"/>
                  </a:ext>
                </a:extLst>
              </p:cNvPr>
              <p:cNvSpPr/>
              <p:nvPr/>
            </p:nvSpPr>
            <p:spPr>
              <a:xfrm rot="21480000">
                <a:off x="7203194" y="5955519"/>
                <a:ext cx="164892" cy="146544"/>
              </a:xfrm>
              <a:prstGeom prst="flowChartConnector">
                <a:avLst/>
              </a:prstGeom>
              <a:solidFill>
                <a:srgbClr val="EE22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62" name="Diagrama de flujo: conector 61">
                <a:extLst>
                  <a:ext uri="{FF2B5EF4-FFF2-40B4-BE49-F238E27FC236}">
                    <a16:creationId xmlns:a16="http://schemas.microsoft.com/office/drawing/2014/main" id="{ECD147B8-5460-FE0B-6CBD-9F9F3DEB9461}"/>
                  </a:ext>
                </a:extLst>
              </p:cNvPr>
              <p:cNvSpPr/>
              <p:nvPr/>
            </p:nvSpPr>
            <p:spPr>
              <a:xfrm rot="21480000">
                <a:off x="7587940" y="5955519"/>
                <a:ext cx="164892" cy="146544"/>
              </a:xfrm>
              <a:prstGeom prst="flowChartConnector">
                <a:avLst/>
              </a:prstGeom>
              <a:solidFill>
                <a:srgbClr val="ED177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63" name="Diagrama de flujo: conector 62">
                <a:extLst>
                  <a:ext uri="{FF2B5EF4-FFF2-40B4-BE49-F238E27FC236}">
                    <a16:creationId xmlns:a16="http://schemas.microsoft.com/office/drawing/2014/main" id="{942A9001-75FC-07B8-93B9-FDAF86CC4D06}"/>
                  </a:ext>
                </a:extLst>
              </p:cNvPr>
              <p:cNvSpPr/>
              <p:nvPr/>
            </p:nvSpPr>
            <p:spPr>
              <a:xfrm rot="21480000">
                <a:off x="7972686" y="5955519"/>
                <a:ext cx="164892" cy="146544"/>
              </a:xfrm>
              <a:prstGeom prst="flowChartConnector">
                <a:avLst/>
              </a:prstGeom>
              <a:solidFill>
                <a:srgbClr val="CB225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64" name="Diagrama de flujo: conector 63">
                <a:extLst>
                  <a:ext uri="{FF2B5EF4-FFF2-40B4-BE49-F238E27FC236}">
                    <a16:creationId xmlns:a16="http://schemas.microsoft.com/office/drawing/2014/main" id="{05D15056-1F48-655E-B90C-DEF23169C31B}"/>
                  </a:ext>
                </a:extLst>
              </p:cNvPr>
              <p:cNvSpPr/>
              <p:nvPr/>
            </p:nvSpPr>
            <p:spPr>
              <a:xfrm rot="21480000">
                <a:off x="8357432" y="5955519"/>
                <a:ext cx="164892" cy="146544"/>
              </a:xfrm>
              <a:prstGeom prst="flowChartConnector">
                <a:avLst/>
              </a:prstGeom>
              <a:solidFill>
                <a:srgbClr val="8A25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65" name="Diagrama de flujo: conector 64">
                <a:extLst>
                  <a:ext uri="{FF2B5EF4-FFF2-40B4-BE49-F238E27FC236}">
                    <a16:creationId xmlns:a16="http://schemas.microsoft.com/office/drawing/2014/main" id="{FA0FA610-A300-594B-6836-14D8DEAEEE88}"/>
                  </a:ext>
                </a:extLst>
              </p:cNvPr>
              <p:cNvSpPr/>
              <p:nvPr/>
            </p:nvSpPr>
            <p:spPr>
              <a:xfrm rot="21480000">
                <a:off x="8742178" y="5955519"/>
                <a:ext cx="164892" cy="146544"/>
              </a:xfrm>
              <a:prstGeom prst="flowChartConnector">
                <a:avLst/>
              </a:prstGeom>
              <a:solidFill>
                <a:srgbClr val="065D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66" name="Diagrama de flujo: conector 65">
                <a:extLst>
                  <a:ext uri="{FF2B5EF4-FFF2-40B4-BE49-F238E27FC236}">
                    <a16:creationId xmlns:a16="http://schemas.microsoft.com/office/drawing/2014/main" id="{4178A254-D2BA-C7B9-BEA7-96A8E01C592F}"/>
                  </a:ext>
                </a:extLst>
              </p:cNvPr>
              <p:cNvSpPr/>
              <p:nvPr/>
            </p:nvSpPr>
            <p:spPr>
              <a:xfrm rot="21480000">
                <a:off x="9126924" y="5955519"/>
                <a:ext cx="164892" cy="146544"/>
              </a:xfrm>
              <a:prstGeom prst="flowChartConnector">
                <a:avLst/>
              </a:prstGeom>
              <a:solidFill>
                <a:srgbClr val="0090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67" name="Diagrama de flujo: conector 66">
                <a:extLst>
                  <a:ext uri="{FF2B5EF4-FFF2-40B4-BE49-F238E27FC236}">
                    <a16:creationId xmlns:a16="http://schemas.microsoft.com/office/drawing/2014/main" id="{F894040F-50D0-1592-AAAC-01F6AE10097D}"/>
                  </a:ext>
                </a:extLst>
              </p:cNvPr>
              <p:cNvSpPr/>
              <p:nvPr/>
            </p:nvSpPr>
            <p:spPr>
              <a:xfrm rot="21480000">
                <a:off x="9511670" y="5955519"/>
                <a:ext cx="164892" cy="146544"/>
              </a:xfrm>
              <a:prstGeom prst="flowChartConnector">
                <a:avLst/>
              </a:prstGeom>
              <a:solidFill>
                <a:srgbClr val="29B4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69" name="Diagrama de flujo: conector 68">
                <a:extLst>
                  <a:ext uri="{FF2B5EF4-FFF2-40B4-BE49-F238E27FC236}">
                    <a16:creationId xmlns:a16="http://schemas.microsoft.com/office/drawing/2014/main" id="{B1243370-FC17-8212-B4BE-91F9E09690E5}"/>
                  </a:ext>
                </a:extLst>
              </p:cNvPr>
              <p:cNvSpPr/>
              <p:nvPr/>
            </p:nvSpPr>
            <p:spPr>
              <a:xfrm rot="21480000">
                <a:off x="10281162" y="5955519"/>
                <a:ext cx="164892" cy="146544"/>
              </a:xfrm>
              <a:prstGeom prst="flowChartConnector">
                <a:avLst/>
              </a:prstGeom>
              <a:solidFill>
                <a:srgbClr val="18BFD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70" name="Diagrama de flujo: conector 69">
                <a:extLst>
                  <a:ext uri="{FF2B5EF4-FFF2-40B4-BE49-F238E27FC236}">
                    <a16:creationId xmlns:a16="http://schemas.microsoft.com/office/drawing/2014/main" id="{E72C964E-F867-3919-6701-D0E2C6B20778}"/>
                  </a:ext>
                </a:extLst>
              </p:cNvPr>
              <p:cNvSpPr/>
              <p:nvPr/>
            </p:nvSpPr>
            <p:spPr>
              <a:xfrm rot="21480000">
                <a:off x="10665908" y="5955519"/>
                <a:ext cx="164892" cy="146544"/>
              </a:xfrm>
              <a:prstGeom prst="flowChartConnector">
                <a:avLst/>
              </a:prstGeom>
              <a:solidFill>
                <a:srgbClr val="0095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71" name="Diagrama de flujo: conector 70">
                <a:extLst>
                  <a:ext uri="{FF2B5EF4-FFF2-40B4-BE49-F238E27FC236}">
                    <a16:creationId xmlns:a16="http://schemas.microsoft.com/office/drawing/2014/main" id="{07B113D3-6276-73D8-F33D-1F10E233E051}"/>
                  </a:ext>
                </a:extLst>
              </p:cNvPr>
              <p:cNvSpPr/>
              <p:nvPr/>
            </p:nvSpPr>
            <p:spPr>
              <a:xfrm rot="21480000">
                <a:off x="11050654" y="5955519"/>
                <a:ext cx="164892" cy="146544"/>
              </a:xfrm>
              <a:prstGeom prst="flowChartConnector">
                <a:avLst/>
              </a:prstGeom>
              <a:solidFill>
                <a:srgbClr val="006A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72" name="Diagrama de flujo: conector 71">
                <a:extLst>
                  <a:ext uri="{FF2B5EF4-FFF2-40B4-BE49-F238E27FC236}">
                    <a16:creationId xmlns:a16="http://schemas.microsoft.com/office/drawing/2014/main" id="{F22DA857-38C4-B853-1149-BB4ECE5AC6D3}"/>
                  </a:ext>
                </a:extLst>
              </p:cNvPr>
              <p:cNvSpPr/>
              <p:nvPr/>
            </p:nvSpPr>
            <p:spPr>
              <a:xfrm rot="21480000">
                <a:off x="11435392" y="5955519"/>
                <a:ext cx="164892" cy="146544"/>
              </a:xfrm>
              <a:prstGeom prst="flowChartConnector">
                <a:avLst/>
              </a:prstGeom>
              <a:solidFill>
                <a:srgbClr val="2537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grpSp>
      </p:grpSp>
      <p:pic>
        <p:nvPicPr>
          <p:cNvPr id="81" name="Imagen 80">
            <a:extLst>
              <a:ext uri="{FF2B5EF4-FFF2-40B4-BE49-F238E27FC236}">
                <a16:creationId xmlns:a16="http://schemas.microsoft.com/office/drawing/2014/main" id="{07A3329D-0CCA-4796-D10E-7637432838E3}"/>
              </a:ext>
            </a:extLst>
          </p:cNvPr>
          <p:cNvPicPr>
            <a:picLocks noChangeAspect="1"/>
          </p:cNvPicPr>
          <p:nvPr/>
        </p:nvPicPr>
        <p:blipFill>
          <a:blip r:embed="rId3"/>
          <a:stretch>
            <a:fillRect/>
          </a:stretch>
        </p:blipFill>
        <p:spPr>
          <a:xfrm>
            <a:off x="2686186" y="571143"/>
            <a:ext cx="6819627" cy="3489959"/>
          </a:xfrm>
          <a:prstGeom prst="rect">
            <a:avLst/>
          </a:prstGeom>
        </p:spPr>
      </p:pic>
    </p:spTree>
    <p:extLst>
      <p:ext uri="{BB962C8B-B14F-4D97-AF65-F5344CB8AC3E}">
        <p14:creationId xmlns:p14="http://schemas.microsoft.com/office/powerpoint/2010/main" val="223652239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2" Type="http://schemas.microsoft.com/office/2011/relationships/webextension" Target="webextension2.xml"/><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2">
    <wetp:webextensionref xmlns:r="http://schemas.openxmlformats.org/officeDocument/2006/relationships" r:id="rId1"/>
  </wetp:taskpane>
  <wetp:taskpane dockstate="right" visibility="0" width="350" row="0">
    <wetp:webextensionref xmlns:r="http://schemas.openxmlformats.org/officeDocument/2006/relationships" r:id="rId2"/>
  </wetp:taskpane>
</wetp:taskpanes>
</file>

<file path=ppt/webextensions/webextension1.xml><?xml version="1.0" encoding="utf-8"?>
<we:webextension xmlns:we="http://schemas.microsoft.com/office/webextensions/webextension/2010/11" id="{8CAF882F-F546-46ED-BF6E-EC13FF801425}">
  <we:reference id="wa104051163" version="1.2.0.3" store="es-ES" storeType="OMEX"/>
  <we:alternateReferences>
    <we:reference id="WA104051163" version="1.2.0.3" store="WA104051163" storeType="OMEX"/>
  </we:alternateReferences>
  <we:properties/>
  <we:bindings/>
  <we:snapshot xmlns:r="http://schemas.openxmlformats.org/officeDocument/2006/relationships"/>
</we:webextension>
</file>

<file path=ppt/webextensions/webextension2.xml><?xml version="1.0" encoding="utf-8"?>
<we:webextension xmlns:we="http://schemas.microsoft.com/office/webextensions/webextension/2010/11" id="{169BD3F3-47D5-4427-BA71-5D93A709F79C}">
  <we:reference id="wa200001396" version="4.1.3.0" store="es-ES" storeType="OMEX"/>
  <we:alternateReferences>
    <we:reference id="wa200001396" version="4.1.3.0" store="WA200001396"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3365</TotalTime>
  <Words>713</Words>
  <Application>Microsoft Office PowerPoint</Application>
  <PresentationFormat>Panorámica</PresentationFormat>
  <Paragraphs>100</Paragraphs>
  <Slides>9</Slides>
  <Notes>4</Notes>
  <HiddenSlides>0</HiddenSlides>
  <MMClips>0</MMClips>
  <ScaleCrop>false</ScaleCrop>
  <HeadingPairs>
    <vt:vector size="8" baseType="variant">
      <vt:variant>
        <vt:lpstr>Fuentes usadas</vt:lpstr>
      </vt:variant>
      <vt:variant>
        <vt:i4>6</vt:i4>
      </vt:variant>
      <vt:variant>
        <vt:lpstr>Tema</vt:lpstr>
      </vt:variant>
      <vt:variant>
        <vt:i4>1</vt:i4>
      </vt:variant>
      <vt:variant>
        <vt:lpstr>Servidores OLE incrustados</vt:lpstr>
      </vt:variant>
      <vt:variant>
        <vt:i4>2</vt:i4>
      </vt:variant>
      <vt:variant>
        <vt:lpstr>Títulos de diapositiva</vt:lpstr>
      </vt:variant>
      <vt:variant>
        <vt:i4>9</vt:i4>
      </vt:variant>
    </vt:vector>
  </HeadingPairs>
  <TitlesOfParts>
    <vt:vector size="18" baseType="lpstr">
      <vt:lpstr>Arial</vt:lpstr>
      <vt:lpstr>Calibri</vt:lpstr>
      <vt:lpstr>Calibri Light</vt:lpstr>
      <vt:lpstr>Cambria</vt:lpstr>
      <vt:lpstr>Tahoma</vt:lpstr>
      <vt:lpstr>Times New Roman</vt:lpstr>
      <vt:lpstr>Tema de Office</vt:lpstr>
      <vt:lpstr>Hoja de cálculo</vt:lpstr>
      <vt:lpstr>Diapositiva</vt:lpstr>
      <vt:lpstr>Metodología de Marco Lógico: un ejemplo de utilización Programa de Capacitación en Instrumentos y Metodologías de Planificación  Marcos Mora y Sebastián Leiva 20 de junio de 2022</vt:lpstr>
      <vt:lpstr>Ejercicio de Marco Lógico</vt:lpstr>
      <vt:lpstr>BUSQUEDA DE SOLUCION A TRAVÉS DE MARCO LÓGICO</vt:lpstr>
      <vt:lpstr>Presentación de PowerPoint</vt:lpstr>
      <vt:lpstr>Marco Lógico</vt:lpstr>
      <vt:lpstr>Presentación de PowerPoint</vt:lpstr>
      <vt:lpstr>Presentación de PowerPoint</vt:lpstr>
      <vt:lpstr>Presentación de PowerPoint</vt:lpstr>
      <vt:lpstr>Metodología de Marco Lógico: un ejemplo de utilización Programa de Capacitación en Instrumentos y Metodologías de Planificación  Marcos Mora y Sebastián Leiva 20 de junio de 2022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Capacitación en Instrumentos y metodologías de planificación  Marcos Mora y Sebastián Leiva</dc:title>
  <dc:creator>Sebastián Ignacio Leiva Arancibia</dc:creator>
  <cp:lastModifiedBy>Sebastián Ignacio Leiva Arancibia</cp:lastModifiedBy>
  <cp:revision>21</cp:revision>
  <dcterms:created xsi:type="dcterms:W3CDTF">2022-06-12T23:45:12Z</dcterms:created>
  <dcterms:modified xsi:type="dcterms:W3CDTF">2022-06-22T15:15:20Z</dcterms:modified>
</cp:coreProperties>
</file>